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comments/comment4.xml" ContentType="application/vnd.openxmlformats-officedocument.presentationml.comments+xml"/>
  <Override PartName="/ppt/notesSlides/notesSlide13.xml" ContentType="application/vnd.openxmlformats-officedocument.presentationml.notesSlide+xml"/>
  <Override PartName="/ppt/comments/comment5.xml" ContentType="application/vnd.openxmlformats-officedocument.presentationml.comments+xml"/>
  <Override PartName="/ppt/notesSlides/notesSlide14.xml" ContentType="application/vnd.openxmlformats-officedocument.presentationml.notesSlide+xml"/>
  <Override PartName="/ppt/comments/comment6.xml" ContentType="application/vnd.openxmlformats-officedocument.presentationml.comments+xml"/>
  <Override PartName="/ppt/notesSlides/notesSlide15.xml" ContentType="application/vnd.openxmlformats-officedocument.presentationml.notesSlide+xml"/>
  <Override PartName="/ppt/comments/comment7.xml" ContentType="application/vnd.openxmlformats-officedocument.presentationml.comments+xml"/>
  <Override PartName="/ppt/notesSlides/notesSlide16.xml" ContentType="application/vnd.openxmlformats-officedocument.presentationml.notesSlide+xml"/>
  <Override PartName="/ppt/comments/comment8.xml" ContentType="application/vnd.openxmlformats-officedocument.presentationml.comments+xml"/>
  <Override PartName="/ppt/notesSlides/notesSlide17.xml" ContentType="application/vnd.openxmlformats-officedocument.presentationml.notesSlide+xml"/>
  <Override PartName="/ppt/comments/comment9.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0.xml" ContentType="application/vnd.openxmlformats-officedocument.presentationml.comments+xml"/>
  <Override PartName="/ppt/notesSlides/notesSlide27.xml" ContentType="application/vnd.openxmlformats-officedocument.presentationml.notesSlide+xml"/>
  <Override PartName="/ppt/comments/comment11.xml" ContentType="application/vnd.openxmlformats-officedocument.presentationml.comments+xml"/>
  <Override PartName="/ppt/notesSlides/notesSlide28.xml" ContentType="application/vnd.openxmlformats-officedocument.presentationml.notesSlide+xml"/>
  <Override PartName="/ppt/comments/comment12.xml" ContentType="application/vnd.openxmlformats-officedocument.presentationml.comments+xml"/>
  <Override PartName="/ppt/notesSlides/notesSlide29.xml" ContentType="application/vnd.openxmlformats-officedocument.presentationml.notesSlide+xml"/>
  <Override PartName="/ppt/comments/comment13.xml" ContentType="application/vnd.openxmlformats-officedocument.presentationml.comments+xml"/>
  <Override PartName="/ppt/notesSlides/notesSlide30.xml" ContentType="application/vnd.openxmlformats-officedocument.presentationml.notesSlide+xml"/>
  <Override PartName="/ppt/comments/comment14.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5.xml" ContentType="application/vnd.openxmlformats-officedocument.presentationml.comments+xml"/>
  <Override PartName="/ppt/notesSlides/notesSlide44.xml" ContentType="application/vnd.openxmlformats-officedocument.presentationml.notesSlide+xml"/>
  <Override PartName="/ppt/comments/comment16.xml" ContentType="application/vnd.openxmlformats-officedocument.presentationml.comments+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17.xml" ContentType="application/vnd.openxmlformats-officedocument.presentationml.comments+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8.xml" ContentType="application/vnd.openxmlformats-officedocument.presentationml.comments+xml"/>
  <Override PartName="/ppt/notesSlides/notesSlide47.xml" ContentType="application/vnd.openxmlformats-officedocument.presentationml.notesSlide+xml"/>
  <Override PartName="/ppt/comments/comment19.xml" ContentType="application/vnd.openxmlformats-officedocument.presentationml.comments+xml"/>
  <Override PartName="/ppt/notesSlides/notesSlide48.xml" ContentType="application/vnd.openxmlformats-officedocument.presentationml.notesSlide+xml"/>
  <Override PartName="/ppt/comments/comment20.xml" ContentType="application/vnd.openxmlformats-officedocument.presentationml.comments+xml"/>
  <Override PartName="/ppt/notesSlides/notesSlide49.xml" ContentType="application/vnd.openxmlformats-officedocument.presentationml.notesSlide+xml"/>
  <Override PartName="/ppt/comments/comment21.xml" ContentType="application/vnd.openxmlformats-officedocument.presentationml.comments+xml"/>
  <Override PartName="/ppt/notesSlides/notesSlide50.xml" ContentType="application/vnd.openxmlformats-officedocument.presentationml.notesSlide+xml"/>
  <Override PartName="/ppt/comments/comment22.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5"/>
  </p:notesMasterIdLst>
  <p:sldIdLst>
    <p:sldId id="291" r:id="rId2"/>
    <p:sldId id="297" r:id="rId3"/>
    <p:sldId id="324" r:id="rId4"/>
    <p:sldId id="328" r:id="rId5"/>
    <p:sldId id="362" r:id="rId6"/>
    <p:sldId id="325" r:id="rId7"/>
    <p:sldId id="345" r:id="rId8"/>
    <p:sldId id="346" r:id="rId9"/>
    <p:sldId id="307" r:id="rId10"/>
    <p:sldId id="361" r:id="rId11"/>
    <p:sldId id="347" r:id="rId12"/>
    <p:sldId id="348" r:id="rId13"/>
    <p:sldId id="309" r:id="rId14"/>
    <p:sldId id="349" r:id="rId15"/>
    <p:sldId id="352" r:id="rId16"/>
    <p:sldId id="351" r:id="rId17"/>
    <p:sldId id="350" r:id="rId18"/>
    <p:sldId id="263" r:id="rId19"/>
    <p:sldId id="311" r:id="rId20"/>
    <p:sldId id="363" r:id="rId21"/>
    <p:sldId id="273" r:id="rId22"/>
    <p:sldId id="365" r:id="rId23"/>
    <p:sldId id="353" r:id="rId24"/>
    <p:sldId id="343" r:id="rId25"/>
    <p:sldId id="354" r:id="rId26"/>
    <p:sldId id="341" r:id="rId27"/>
    <p:sldId id="355" r:id="rId28"/>
    <p:sldId id="357" r:id="rId29"/>
    <p:sldId id="358" r:id="rId30"/>
    <p:sldId id="359" r:id="rId31"/>
    <p:sldId id="305" r:id="rId32"/>
    <p:sldId id="364" r:id="rId33"/>
    <p:sldId id="337" r:id="rId34"/>
    <p:sldId id="326" r:id="rId35"/>
    <p:sldId id="306" r:id="rId36"/>
    <p:sldId id="323" r:id="rId37"/>
    <p:sldId id="336" r:id="rId38"/>
    <p:sldId id="360" r:id="rId39"/>
    <p:sldId id="304" r:id="rId40"/>
    <p:sldId id="366" r:id="rId41"/>
    <p:sldId id="367" r:id="rId42"/>
    <p:sldId id="282" r:id="rId43"/>
    <p:sldId id="330" r:id="rId44"/>
    <p:sldId id="344" r:id="rId45"/>
    <p:sldId id="332" r:id="rId46"/>
    <p:sldId id="335" r:id="rId47"/>
    <p:sldId id="333" r:id="rId48"/>
    <p:sldId id="303" r:id="rId49"/>
    <p:sldId id="334" r:id="rId50"/>
    <p:sldId id="331" r:id="rId51"/>
    <p:sldId id="338" r:id="rId52"/>
    <p:sldId id="320" r:id="rId53"/>
    <p:sldId id="342" r:id="rId54"/>
  </p:sldIdLst>
  <p:sldSz cx="9144000" cy="5143500" type="screen16x9"/>
  <p:notesSz cx="6858000" cy="9144000"/>
  <p:custDataLst>
    <p:tags r:id="rId5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Batista" initials="KB" lastIdx="12" clrIdx="0">
    <p:extLst/>
  </p:cmAuthor>
  <p:cmAuthor id="2" name="Jacob Harry Podell" initials="JHP" lastIdx="1" clrIdx="1">
    <p:extLst/>
  </p:cmAuthor>
  <p:cmAuthor id="3" name="Jacob Harry Podell" initials="JHP [2]" lastIdx="1" clrIdx="2">
    <p:extLst/>
  </p:cmAuthor>
  <p:cmAuthor id="4" name="Jacob Harry Podell" initials="JHP [3]" lastIdx="1" clrIdx="3">
    <p:extLst/>
  </p:cmAuthor>
  <p:cmAuthor id="5" name="Jacob Harry Podell" initials="JHP [4]" lastIdx="1" clrIdx="4">
    <p:extLst/>
  </p:cmAuthor>
  <p:cmAuthor id="6" name="Jacob Harry Podell" initials="JHP [5]" lastIdx="1" clrIdx="5">
    <p:extLst/>
  </p:cmAuthor>
  <p:cmAuthor id="7" name="Jacob Harry Podell" initials="JHP [6]" lastIdx="1" clrIdx="6">
    <p:extLst/>
  </p:cmAuthor>
  <p:cmAuthor id="8" name="Jacob Harry Podell" initials="JHP [7]" lastIdx="1" clrIdx="7">
    <p:extLst/>
  </p:cmAuthor>
  <p:cmAuthor id="9" name="Jacob Harry Podell" initials="JHP [8]" lastIdx="1" clrIdx="8">
    <p:extLst/>
  </p:cmAuthor>
  <p:cmAuthor id="10" name="Jacob Harry Podell" initials="JHP [9]" lastIdx="1" clrIdx="9">
    <p:extLst/>
  </p:cmAuthor>
  <p:cmAuthor id="11" name="Jacob Harry Podell" initials="JHP [10]" lastIdx="1" clrIdx="10">
    <p:extLst/>
  </p:cmAuthor>
  <p:cmAuthor id="12" name="Jacob Harry Podell" initials="JHP [11]" lastIdx="1" clrIdx="11">
    <p:extLst/>
  </p:cmAuthor>
  <p:cmAuthor id="13" name="Jacob Harry Podell" initials="JHP [12]" lastIdx="1" clrIdx="12">
    <p:extLst/>
  </p:cmAuthor>
  <p:cmAuthor id="14" name="Jacob Harry Podell" initials="JHP [13]" lastIdx="1" clrIdx="13">
    <p:extLst/>
  </p:cmAuthor>
  <p:cmAuthor id="15" name="Jacob Harry Podell" initials="JHP [14]" lastIdx="1" clrIdx="14">
    <p:extLst/>
  </p:cmAuthor>
  <p:cmAuthor id="16" name="Jacob Harry Podell" initials="JHP [15]"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B5B5B6"/>
    <a:srgbClr val="444445"/>
    <a:srgbClr val="00B4D2"/>
    <a:srgbClr val="252525"/>
    <a:srgbClr val="1AA6C9"/>
    <a:srgbClr val="A5A5A6"/>
    <a:srgbClr val="10B5D4"/>
    <a:srgbClr val="B4B4B5"/>
    <a:srgbClr val="70E4F9"/>
    <a:srgbClr val="0081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0BEE1-E9ED-4D79-A2C4-AF8B92BEA772}">
  <a:tblStyle styleId="{2410BEE1-E9ED-4D79-A2C4-AF8B92BEA7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7" autoAdjust="0"/>
    <p:restoredTop sz="96953" autoAdjust="0"/>
  </p:normalViewPr>
  <p:slideViewPr>
    <p:cSldViewPr snapToGrid="0" snapToObjects="1">
      <p:cViewPr>
        <p:scale>
          <a:sx n="135" d="100"/>
          <a:sy n="135" d="100"/>
        </p:scale>
        <p:origin x="1200" y="1152"/>
      </p:cViewPr>
      <p:guideLst>
        <p:guide orient="horz" pos="1620"/>
        <p:guide pos="2880"/>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tags" Target="tags/tag1.xml"/><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76951636684743"/>
          <c:y val="0.0480176085893061"/>
          <c:w val="0.850271692035986"/>
          <c:h val="0.689807411871256"/>
        </c:manualLayout>
      </c:layout>
      <c:barChart>
        <c:barDir val="col"/>
        <c:grouping val="stacked"/>
        <c:varyColors val="0"/>
        <c:ser>
          <c:idx val="0"/>
          <c:order val="0"/>
          <c:tx>
            <c:strRef>
              <c:f>Sheet1!$B$1</c:f>
              <c:strCache>
                <c:ptCount val="1"/>
                <c:pt idx="0">
                  <c:v>Affordability</c:v>
                </c:pt>
              </c:strCache>
            </c:strRef>
          </c:tx>
          <c:spPr>
            <a:solidFill>
              <a:srgbClr val="1AA6C9"/>
            </a:solidFill>
            <a:ln>
              <a:noFill/>
            </a:ln>
            <a:effectLst/>
          </c:spPr>
          <c:invertIfNegative val="0"/>
          <c:cat>
            <c:strRef>
              <c:f>Sheet1!$A$2:$A$5</c:f>
              <c:strCache>
                <c:ptCount val="4"/>
                <c:pt idx="0">
                  <c:v>Inflexible,                           Expensive</c:v>
                </c:pt>
                <c:pt idx="1">
                  <c:v>Flexible,                                     Expensive</c:v>
                </c:pt>
                <c:pt idx="2">
                  <c:v>Inflexible,                                    Affordable</c:v>
                </c:pt>
                <c:pt idx="3">
                  <c:v>Flexible,                                    Affordable</c:v>
                </c:pt>
              </c:strCache>
            </c:strRef>
          </c:cat>
          <c:val>
            <c:numRef>
              <c:f>Sheet1!$B$2:$B$5</c:f>
              <c:numCache>
                <c:formatCode>General</c:formatCode>
                <c:ptCount val="4"/>
                <c:pt idx="0">
                  <c:v>3.0</c:v>
                </c:pt>
                <c:pt idx="1">
                  <c:v>3.0</c:v>
                </c:pt>
                <c:pt idx="2">
                  <c:v>7.0</c:v>
                </c:pt>
                <c:pt idx="3">
                  <c:v>7.0</c:v>
                </c:pt>
              </c:numCache>
            </c:numRef>
          </c:val>
        </c:ser>
        <c:ser>
          <c:idx val="1"/>
          <c:order val="1"/>
          <c:tx>
            <c:strRef>
              <c:f>Sheet1!$C$1</c:f>
              <c:strCache>
                <c:ptCount val="1"/>
                <c:pt idx="0">
                  <c:v>Flexibility</c:v>
                </c:pt>
              </c:strCache>
            </c:strRef>
          </c:tx>
          <c:spPr>
            <a:solidFill>
              <a:srgbClr val="A5A5A6"/>
            </a:solidFill>
            <a:ln>
              <a:noFill/>
            </a:ln>
            <a:effectLst/>
          </c:spPr>
          <c:invertIfNegative val="0"/>
          <c:cat>
            <c:strRef>
              <c:f>Sheet1!$A$2:$A$5</c:f>
              <c:strCache>
                <c:ptCount val="4"/>
                <c:pt idx="0">
                  <c:v>Inflexible,                           Expensive</c:v>
                </c:pt>
                <c:pt idx="1">
                  <c:v>Flexible,                                     Expensive</c:v>
                </c:pt>
                <c:pt idx="2">
                  <c:v>Inflexible,                                    Affordable</c:v>
                </c:pt>
                <c:pt idx="3">
                  <c:v>Flexible,                                    Affordable</c:v>
                </c:pt>
              </c:strCache>
            </c:strRef>
          </c:cat>
          <c:val>
            <c:numRef>
              <c:f>Sheet1!$C$2:$C$5</c:f>
              <c:numCache>
                <c:formatCode>General</c:formatCode>
                <c:ptCount val="4"/>
                <c:pt idx="0">
                  <c:v>3.0</c:v>
                </c:pt>
                <c:pt idx="1">
                  <c:v>7.0</c:v>
                </c:pt>
                <c:pt idx="2">
                  <c:v>3.0</c:v>
                </c:pt>
                <c:pt idx="3">
                  <c:v>7.0</c:v>
                </c:pt>
              </c:numCache>
            </c:numRef>
          </c:val>
        </c:ser>
        <c:dLbls>
          <c:showLegendKey val="0"/>
          <c:showVal val="0"/>
          <c:showCatName val="0"/>
          <c:showSerName val="0"/>
          <c:showPercent val="0"/>
          <c:showBubbleSize val="0"/>
        </c:dLbls>
        <c:gapWidth val="175"/>
        <c:overlap val="100"/>
        <c:axId val="-2143015488"/>
        <c:axId val="-2143012144"/>
      </c:barChart>
      <c:catAx>
        <c:axId val="-214301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143012144"/>
        <c:crosses val="autoZero"/>
        <c:auto val="1"/>
        <c:lblAlgn val="ctr"/>
        <c:lblOffset val="100"/>
        <c:noMultiLvlLbl val="0"/>
      </c:catAx>
      <c:valAx>
        <c:axId val="-2143012144"/>
        <c:scaling>
          <c:orientation val="minMax"/>
        </c:scaling>
        <c:delete val="1"/>
        <c:axPos val="l"/>
        <c:numFmt formatCode="General" sourceLinked="1"/>
        <c:majorTickMark val="none"/>
        <c:minorTickMark val="none"/>
        <c:tickLblPos val="nextTo"/>
        <c:crossAx val="-2143015488"/>
        <c:crosses val="autoZero"/>
        <c:crossBetween val="between"/>
      </c:valAx>
      <c:spPr>
        <a:noFill/>
        <a:ln>
          <a:noFill/>
        </a:ln>
        <a:effectLst/>
      </c:spPr>
    </c:plotArea>
    <c:legend>
      <c:legendPos val="b"/>
      <c:layout>
        <c:manualLayout>
          <c:xMode val="edge"/>
          <c:yMode val="edge"/>
          <c:x val="0.827168088942688"/>
          <c:y val="0.275169108652418"/>
          <c:w val="0.133358084412254"/>
          <c:h val="0.1892498724668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86C332-A63F-1442-9389-8468A22AFD07}"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A2576D40-7D1D-A643-82CE-1332C1F1DD0D}">
      <dgm:prSet phldrT="[Text]" custT="1"/>
      <dgm:spPr>
        <a:solidFill>
          <a:srgbClr val="444445">
            <a:alpha val="70000"/>
          </a:srgbClr>
        </a:solidFill>
        <a:ln>
          <a:noFill/>
        </a:ln>
        <a:effectLst/>
      </dgm:spPr>
      <dgm:t>
        <a:bodyPr/>
        <a:lstStyle/>
        <a:p>
          <a:pPr algn="ctr"/>
          <a:r>
            <a:rPr lang="en-US" sz="2400" b="1" dirty="0" smtClean="0">
              <a:latin typeface="Glacial Indifference" charset="0"/>
              <a:ea typeface="Glacial Indifference" charset="0"/>
              <a:cs typeface="Glacial Indifference" charset="0"/>
            </a:rPr>
            <a:t> 200M</a:t>
          </a:r>
          <a:endParaRPr lang="en-US" sz="2400" b="1" dirty="0">
            <a:latin typeface="Glacial Indifference" charset="0"/>
            <a:ea typeface="Glacial Indifference" charset="0"/>
            <a:cs typeface="Glacial Indifference" charset="0"/>
          </a:endParaRPr>
        </a:p>
      </dgm:t>
    </dgm:pt>
    <dgm:pt modelId="{C2F9CFC9-983C-6546-9164-C286D8DE419F}" type="parTrans" cxnId="{B2511C24-B322-494F-A85D-2E3AAAB4EED6}">
      <dgm:prSet/>
      <dgm:spPr/>
      <dgm:t>
        <a:bodyPr/>
        <a:lstStyle/>
        <a:p>
          <a:endParaRPr lang="en-US"/>
        </a:p>
      </dgm:t>
    </dgm:pt>
    <dgm:pt modelId="{39CE2ADD-BAF2-5E44-B6B1-D4A75419EF34}" type="sibTrans" cxnId="{B2511C24-B322-494F-A85D-2E3AAAB4EED6}">
      <dgm:prSet/>
      <dgm:spPr/>
      <dgm:t>
        <a:bodyPr/>
        <a:lstStyle/>
        <a:p>
          <a:endParaRPr lang="en-US"/>
        </a:p>
      </dgm:t>
    </dgm:pt>
    <dgm:pt modelId="{789A69E9-6081-FD4C-91B3-F9AABC68CF40}">
      <dgm:prSet phldrT="[Text]" custT="1"/>
      <dgm:spPr>
        <a:solidFill>
          <a:schemeClr val="bg1">
            <a:alpha val="70000"/>
          </a:schemeClr>
        </a:solidFill>
        <a:ln>
          <a:noFill/>
        </a:ln>
        <a:effectLst/>
      </dgm:spPr>
      <dgm:t>
        <a:bodyPr/>
        <a:lstStyle/>
        <a:p>
          <a:pPr algn="ctr"/>
          <a:r>
            <a:rPr lang="en-US" sz="2400" b="1" dirty="0" smtClean="0">
              <a:latin typeface="Glacial Indifference" charset="0"/>
              <a:ea typeface="Glacial Indifference" charset="0"/>
              <a:cs typeface="Glacial Indifference" charset="0"/>
            </a:rPr>
            <a:t>40M</a:t>
          </a:r>
          <a:endParaRPr lang="en-US" sz="2400" b="1" dirty="0">
            <a:latin typeface="Glacial Indifference" charset="0"/>
            <a:ea typeface="Glacial Indifference" charset="0"/>
            <a:cs typeface="Glacial Indifference" charset="0"/>
          </a:endParaRPr>
        </a:p>
      </dgm:t>
    </dgm:pt>
    <dgm:pt modelId="{3592BE1F-6F89-FA47-A577-3660B79341FF}" type="parTrans" cxnId="{1A7D7142-74A4-2F41-B3FF-9E7EC4EEFC68}">
      <dgm:prSet/>
      <dgm:spPr/>
      <dgm:t>
        <a:bodyPr/>
        <a:lstStyle/>
        <a:p>
          <a:endParaRPr lang="en-US"/>
        </a:p>
      </dgm:t>
    </dgm:pt>
    <dgm:pt modelId="{5D26109D-4E72-6348-AB71-5493D1EC5514}" type="sibTrans" cxnId="{1A7D7142-74A4-2F41-B3FF-9E7EC4EEFC68}">
      <dgm:prSet/>
      <dgm:spPr/>
      <dgm:t>
        <a:bodyPr/>
        <a:lstStyle/>
        <a:p>
          <a:endParaRPr lang="en-US"/>
        </a:p>
      </dgm:t>
    </dgm:pt>
    <dgm:pt modelId="{6AFDE59D-C3BD-4D49-AEF3-AB65539773E5}">
      <dgm:prSet phldrT="[Text]" custT="1"/>
      <dgm:spPr>
        <a:solidFill>
          <a:schemeClr val="bg1">
            <a:alpha val="70000"/>
          </a:schemeClr>
        </a:solidFill>
        <a:ln>
          <a:noFill/>
        </a:ln>
        <a:effectLst/>
      </dgm:spPr>
      <dgm:t>
        <a:bodyPr/>
        <a:lstStyle/>
        <a:p>
          <a:pPr algn="ctr"/>
          <a:r>
            <a:rPr lang="en-US" sz="2400" b="1" dirty="0" smtClean="0">
              <a:solidFill>
                <a:srgbClr val="00B4D2"/>
              </a:solidFill>
              <a:latin typeface="Glacial Indifference" charset="0"/>
              <a:ea typeface="Glacial Indifference" charset="0"/>
              <a:cs typeface="Glacial Indifference" charset="0"/>
            </a:rPr>
            <a:t>2M</a:t>
          </a:r>
          <a:endParaRPr lang="en-US" sz="2400" b="1" dirty="0">
            <a:solidFill>
              <a:srgbClr val="00B4D2"/>
            </a:solidFill>
            <a:latin typeface="Glacial Indifference" charset="0"/>
            <a:ea typeface="Glacial Indifference" charset="0"/>
            <a:cs typeface="Glacial Indifference" charset="0"/>
          </a:endParaRPr>
        </a:p>
      </dgm:t>
    </dgm:pt>
    <dgm:pt modelId="{EFD0B028-2B61-6D49-A329-8C71B01B61D7}" type="parTrans" cxnId="{0A21DC7E-318B-BA48-A99D-F0EAB657065C}">
      <dgm:prSet/>
      <dgm:spPr/>
      <dgm:t>
        <a:bodyPr/>
        <a:lstStyle/>
        <a:p>
          <a:endParaRPr lang="en-US"/>
        </a:p>
      </dgm:t>
    </dgm:pt>
    <dgm:pt modelId="{FFED0BFC-CCF7-EE40-92BD-74B794BBCA2E}" type="sibTrans" cxnId="{0A21DC7E-318B-BA48-A99D-F0EAB657065C}">
      <dgm:prSet/>
      <dgm:spPr/>
      <dgm:t>
        <a:bodyPr/>
        <a:lstStyle/>
        <a:p>
          <a:endParaRPr lang="en-US"/>
        </a:p>
      </dgm:t>
    </dgm:pt>
    <dgm:pt modelId="{D6FBE2A2-9C81-CB4F-9A11-8CE4E84E63BF}" type="pres">
      <dgm:prSet presAssocID="{2086C332-A63F-1442-9389-8468A22AFD07}" presName="Name0" presStyleCnt="0">
        <dgm:presLayoutVars>
          <dgm:chMax val="7"/>
          <dgm:resizeHandles val="exact"/>
        </dgm:presLayoutVars>
      </dgm:prSet>
      <dgm:spPr/>
    </dgm:pt>
    <dgm:pt modelId="{63F4D101-114C-F84F-90E3-507E51C4A95D}" type="pres">
      <dgm:prSet presAssocID="{2086C332-A63F-1442-9389-8468A22AFD07}" presName="comp1" presStyleCnt="0"/>
      <dgm:spPr/>
    </dgm:pt>
    <dgm:pt modelId="{FEB9C500-07DC-2842-BEE2-460EF06E282F}" type="pres">
      <dgm:prSet presAssocID="{2086C332-A63F-1442-9389-8468A22AFD07}" presName="circle1" presStyleLbl="node1" presStyleIdx="0" presStyleCnt="3" custLinFactNeighborX="49" custLinFactNeighborY="-55945"/>
      <dgm:spPr/>
    </dgm:pt>
    <dgm:pt modelId="{C02C8A99-DD0F-2E44-9905-BDE676005CAD}" type="pres">
      <dgm:prSet presAssocID="{2086C332-A63F-1442-9389-8468A22AFD07}" presName="c1text" presStyleLbl="node1" presStyleIdx="0" presStyleCnt="3">
        <dgm:presLayoutVars>
          <dgm:bulletEnabled val="1"/>
        </dgm:presLayoutVars>
      </dgm:prSet>
      <dgm:spPr/>
    </dgm:pt>
    <dgm:pt modelId="{323B9A74-4928-3D47-A5B5-BC9A92A96D11}" type="pres">
      <dgm:prSet presAssocID="{2086C332-A63F-1442-9389-8468A22AFD07}" presName="comp2" presStyleCnt="0"/>
      <dgm:spPr/>
    </dgm:pt>
    <dgm:pt modelId="{950AB04F-1AA3-334C-A643-211CB2095440}" type="pres">
      <dgm:prSet presAssocID="{2086C332-A63F-1442-9389-8468A22AFD07}" presName="circle2" presStyleLbl="node1" presStyleIdx="1" presStyleCnt="3" custScaleX="87893" custScaleY="87893" custLinFactNeighborX="-338" custLinFactNeighborY="-13874"/>
      <dgm:spPr/>
      <dgm:t>
        <a:bodyPr/>
        <a:lstStyle/>
        <a:p>
          <a:endParaRPr lang="en-US"/>
        </a:p>
      </dgm:t>
    </dgm:pt>
    <dgm:pt modelId="{E413555E-0046-9E45-BA73-B86B85C68BA2}" type="pres">
      <dgm:prSet presAssocID="{2086C332-A63F-1442-9389-8468A22AFD07}" presName="c2text" presStyleLbl="node1" presStyleIdx="1" presStyleCnt="3">
        <dgm:presLayoutVars>
          <dgm:bulletEnabled val="1"/>
        </dgm:presLayoutVars>
      </dgm:prSet>
      <dgm:spPr/>
    </dgm:pt>
    <dgm:pt modelId="{7FE207AA-3AEC-674A-8EAC-876E61FB6790}" type="pres">
      <dgm:prSet presAssocID="{2086C332-A63F-1442-9389-8468A22AFD07}" presName="comp3" presStyleCnt="0"/>
      <dgm:spPr/>
    </dgm:pt>
    <dgm:pt modelId="{D3C12166-D028-3345-8ACD-3F7D51F45B70}" type="pres">
      <dgm:prSet presAssocID="{2086C332-A63F-1442-9389-8468A22AFD07}" presName="circle3" presStyleLbl="node1" presStyleIdx="2" presStyleCnt="3" custScaleX="68106" custScaleY="68106" custLinFactNeighborX="71" custLinFactNeighborY="-45060"/>
      <dgm:spPr/>
      <dgm:t>
        <a:bodyPr/>
        <a:lstStyle/>
        <a:p>
          <a:endParaRPr lang="en-US"/>
        </a:p>
      </dgm:t>
    </dgm:pt>
    <dgm:pt modelId="{B5380031-5F08-DC47-BFB3-7000295EFA7F}" type="pres">
      <dgm:prSet presAssocID="{2086C332-A63F-1442-9389-8468A22AFD07}" presName="c3text" presStyleLbl="node1" presStyleIdx="2" presStyleCnt="3">
        <dgm:presLayoutVars>
          <dgm:bulletEnabled val="1"/>
        </dgm:presLayoutVars>
      </dgm:prSet>
      <dgm:spPr/>
    </dgm:pt>
  </dgm:ptLst>
  <dgm:cxnLst>
    <dgm:cxn modelId="{1A7D7142-74A4-2F41-B3FF-9E7EC4EEFC68}" srcId="{2086C332-A63F-1442-9389-8468A22AFD07}" destId="{789A69E9-6081-FD4C-91B3-F9AABC68CF40}" srcOrd="1" destOrd="0" parTransId="{3592BE1F-6F89-FA47-A577-3660B79341FF}" sibTransId="{5D26109D-4E72-6348-AB71-5493D1EC5514}"/>
    <dgm:cxn modelId="{8FBE1180-46FA-CB4C-8A81-F085019A3E99}" type="presOf" srcId="{789A69E9-6081-FD4C-91B3-F9AABC68CF40}" destId="{950AB04F-1AA3-334C-A643-211CB2095440}" srcOrd="0" destOrd="0" presId="urn:microsoft.com/office/officeart/2005/8/layout/venn2"/>
    <dgm:cxn modelId="{B555A2C8-6BFF-3B4F-A131-62A8AD4A9E94}" type="presOf" srcId="{A2576D40-7D1D-A643-82CE-1332C1F1DD0D}" destId="{C02C8A99-DD0F-2E44-9905-BDE676005CAD}" srcOrd="1" destOrd="0" presId="urn:microsoft.com/office/officeart/2005/8/layout/venn2"/>
    <dgm:cxn modelId="{FBB75833-833A-774E-B3DF-FE3A1456A850}" type="presOf" srcId="{6AFDE59D-C3BD-4D49-AEF3-AB65539773E5}" destId="{D3C12166-D028-3345-8ACD-3F7D51F45B70}" srcOrd="0" destOrd="0" presId="urn:microsoft.com/office/officeart/2005/8/layout/venn2"/>
    <dgm:cxn modelId="{6547689D-F2AB-3D41-9EDD-0209FCA1FDD4}" type="presOf" srcId="{2086C332-A63F-1442-9389-8468A22AFD07}" destId="{D6FBE2A2-9C81-CB4F-9A11-8CE4E84E63BF}" srcOrd="0" destOrd="0" presId="urn:microsoft.com/office/officeart/2005/8/layout/venn2"/>
    <dgm:cxn modelId="{D6E17785-7078-EA45-A1E3-53866FC6EA56}" type="presOf" srcId="{789A69E9-6081-FD4C-91B3-F9AABC68CF40}" destId="{E413555E-0046-9E45-BA73-B86B85C68BA2}" srcOrd="1" destOrd="0" presId="urn:microsoft.com/office/officeart/2005/8/layout/venn2"/>
    <dgm:cxn modelId="{9F401E77-8518-2D4F-B513-C6B8A29B2693}" type="presOf" srcId="{6AFDE59D-C3BD-4D49-AEF3-AB65539773E5}" destId="{B5380031-5F08-DC47-BFB3-7000295EFA7F}" srcOrd="1" destOrd="0" presId="urn:microsoft.com/office/officeart/2005/8/layout/venn2"/>
    <dgm:cxn modelId="{0A21DC7E-318B-BA48-A99D-F0EAB657065C}" srcId="{2086C332-A63F-1442-9389-8468A22AFD07}" destId="{6AFDE59D-C3BD-4D49-AEF3-AB65539773E5}" srcOrd="2" destOrd="0" parTransId="{EFD0B028-2B61-6D49-A329-8C71B01B61D7}" sibTransId="{FFED0BFC-CCF7-EE40-92BD-74B794BBCA2E}"/>
    <dgm:cxn modelId="{B2511C24-B322-494F-A85D-2E3AAAB4EED6}" srcId="{2086C332-A63F-1442-9389-8468A22AFD07}" destId="{A2576D40-7D1D-A643-82CE-1332C1F1DD0D}" srcOrd="0" destOrd="0" parTransId="{C2F9CFC9-983C-6546-9164-C286D8DE419F}" sibTransId="{39CE2ADD-BAF2-5E44-B6B1-D4A75419EF34}"/>
    <dgm:cxn modelId="{F9BDBF70-4FD2-E841-9415-CC096BB961C4}" type="presOf" srcId="{A2576D40-7D1D-A643-82CE-1332C1F1DD0D}" destId="{FEB9C500-07DC-2842-BEE2-460EF06E282F}" srcOrd="0" destOrd="0" presId="urn:microsoft.com/office/officeart/2005/8/layout/venn2"/>
    <dgm:cxn modelId="{3F7968D3-2A89-DA4C-B2B0-468ED6E1E4DF}" type="presParOf" srcId="{D6FBE2A2-9C81-CB4F-9A11-8CE4E84E63BF}" destId="{63F4D101-114C-F84F-90E3-507E51C4A95D}" srcOrd="0" destOrd="0" presId="urn:microsoft.com/office/officeart/2005/8/layout/venn2"/>
    <dgm:cxn modelId="{C0A477EE-C562-D343-89C4-ABDD921488F3}" type="presParOf" srcId="{63F4D101-114C-F84F-90E3-507E51C4A95D}" destId="{FEB9C500-07DC-2842-BEE2-460EF06E282F}" srcOrd="0" destOrd="0" presId="urn:microsoft.com/office/officeart/2005/8/layout/venn2"/>
    <dgm:cxn modelId="{37785118-C6D6-9847-A455-60D197F60E17}" type="presParOf" srcId="{63F4D101-114C-F84F-90E3-507E51C4A95D}" destId="{C02C8A99-DD0F-2E44-9905-BDE676005CAD}" srcOrd="1" destOrd="0" presId="urn:microsoft.com/office/officeart/2005/8/layout/venn2"/>
    <dgm:cxn modelId="{A67A4856-7F06-F14D-937D-8BD458EFBE82}" type="presParOf" srcId="{D6FBE2A2-9C81-CB4F-9A11-8CE4E84E63BF}" destId="{323B9A74-4928-3D47-A5B5-BC9A92A96D11}" srcOrd="1" destOrd="0" presId="urn:microsoft.com/office/officeart/2005/8/layout/venn2"/>
    <dgm:cxn modelId="{407566EA-1801-7843-88FE-7A81880F7429}" type="presParOf" srcId="{323B9A74-4928-3D47-A5B5-BC9A92A96D11}" destId="{950AB04F-1AA3-334C-A643-211CB2095440}" srcOrd="0" destOrd="0" presId="urn:microsoft.com/office/officeart/2005/8/layout/venn2"/>
    <dgm:cxn modelId="{3725CA44-4509-6144-A6DC-1FA9003D4BFC}" type="presParOf" srcId="{323B9A74-4928-3D47-A5B5-BC9A92A96D11}" destId="{E413555E-0046-9E45-BA73-B86B85C68BA2}" srcOrd="1" destOrd="0" presId="urn:microsoft.com/office/officeart/2005/8/layout/venn2"/>
    <dgm:cxn modelId="{845A8F34-0007-F746-9B0D-B51785ED2E1A}" type="presParOf" srcId="{D6FBE2A2-9C81-CB4F-9A11-8CE4E84E63BF}" destId="{7FE207AA-3AEC-674A-8EAC-876E61FB6790}" srcOrd="2" destOrd="0" presId="urn:microsoft.com/office/officeart/2005/8/layout/venn2"/>
    <dgm:cxn modelId="{5EB32CE4-629E-5A45-8D84-D210972A4495}" type="presParOf" srcId="{7FE207AA-3AEC-674A-8EAC-876E61FB6790}" destId="{D3C12166-D028-3345-8ACD-3F7D51F45B70}" srcOrd="0" destOrd="0" presId="urn:microsoft.com/office/officeart/2005/8/layout/venn2"/>
    <dgm:cxn modelId="{E5876AEE-56A8-4C44-84E2-D88A7FF4A7B1}" type="presParOf" srcId="{7FE207AA-3AEC-674A-8EAC-876E61FB6790}" destId="{B5380031-5F08-DC47-BFB3-7000295EFA7F}"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938CE6-1D66-654E-9ECC-4FE5DF656D04}" type="doc">
      <dgm:prSet loTypeId="urn:microsoft.com/office/officeart/2005/8/layout/venn1" loCatId="" qsTypeId="urn:microsoft.com/office/officeart/2005/8/quickstyle/simple4" qsCatId="simple" csTypeId="urn:microsoft.com/office/officeart/2005/8/colors/accent1_2" csCatId="accent1" phldr="1"/>
      <dgm:spPr/>
    </dgm:pt>
    <dgm:pt modelId="{687CFB92-638A-7D47-BEFA-87ADF4B96FAC}">
      <dgm:prSet phldrT="[Text]"/>
      <dgm:spPr>
        <a:solidFill>
          <a:srgbClr val="1AA6C9">
            <a:alpha val="63000"/>
          </a:srgbClr>
        </a:solidFill>
      </dgm:spPr>
      <dgm:t>
        <a:bodyPr/>
        <a:lstStyle/>
        <a:p>
          <a:r>
            <a:rPr lang="en-US" dirty="0" smtClean="0"/>
            <a:t> </a:t>
          </a:r>
          <a:endParaRPr lang="en-US" dirty="0"/>
        </a:p>
      </dgm:t>
    </dgm:pt>
    <dgm:pt modelId="{A513926B-4A38-994D-9BD4-2C9FAE953D21}" type="parTrans" cxnId="{5378DC2A-F18E-CB4A-B5AC-BBCFD795475C}">
      <dgm:prSet/>
      <dgm:spPr/>
      <dgm:t>
        <a:bodyPr/>
        <a:lstStyle/>
        <a:p>
          <a:endParaRPr lang="en-US"/>
        </a:p>
      </dgm:t>
    </dgm:pt>
    <dgm:pt modelId="{418D61BD-1462-E742-ACBE-9C89CCD51F0A}" type="sibTrans" cxnId="{5378DC2A-F18E-CB4A-B5AC-BBCFD795475C}">
      <dgm:prSet/>
      <dgm:spPr/>
      <dgm:t>
        <a:bodyPr/>
        <a:lstStyle/>
        <a:p>
          <a:endParaRPr lang="en-US"/>
        </a:p>
      </dgm:t>
    </dgm:pt>
    <dgm:pt modelId="{FAC5AFEE-8FF0-F94B-89CF-C47CCFA9B5B8}">
      <dgm:prSet phldrT="[Text]"/>
      <dgm:spPr>
        <a:solidFill>
          <a:srgbClr val="1AA6C9">
            <a:alpha val="68000"/>
          </a:srgbClr>
        </a:solidFill>
      </dgm:spPr>
      <dgm:t>
        <a:bodyPr/>
        <a:lstStyle/>
        <a:p>
          <a:r>
            <a:rPr lang="en-US" dirty="0" smtClean="0"/>
            <a:t> </a:t>
          </a:r>
          <a:endParaRPr lang="en-US" dirty="0"/>
        </a:p>
      </dgm:t>
    </dgm:pt>
    <dgm:pt modelId="{A35D20CD-DA35-A34C-9865-143432EC4322}" type="parTrans" cxnId="{0757A2E3-7DA4-6D44-BD3F-5FB596FC289B}">
      <dgm:prSet/>
      <dgm:spPr/>
      <dgm:t>
        <a:bodyPr/>
        <a:lstStyle/>
        <a:p>
          <a:endParaRPr lang="en-US"/>
        </a:p>
      </dgm:t>
    </dgm:pt>
    <dgm:pt modelId="{770A19CE-D64A-5342-8D59-351531F585FA}" type="sibTrans" cxnId="{0757A2E3-7DA4-6D44-BD3F-5FB596FC289B}">
      <dgm:prSet/>
      <dgm:spPr/>
      <dgm:t>
        <a:bodyPr/>
        <a:lstStyle/>
        <a:p>
          <a:endParaRPr lang="en-US"/>
        </a:p>
      </dgm:t>
    </dgm:pt>
    <dgm:pt modelId="{D9787BCA-E371-B34E-B880-EEEB16939D9C}" type="pres">
      <dgm:prSet presAssocID="{52938CE6-1D66-654E-9ECC-4FE5DF656D04}" presName="compositeShape" presStyleCnt="0">
        <dgm:presLayoutVars>
          <dgm:chMax val="7"/>
          <dgm:dir/>
          <dgm:resizeHandles val="exact"/>
        </dgm:presLayoutVars>
      </dgm:prSet>
      <dgm:spPr/>
    </dgm:pt>
    <dgm:pt modelId="{663649CB-D3AE-D24C-A21C-E9488DCA091E}" type="pres">
      <dgm:prSet presAssocID="{687CFB92-638A-7D47-BEFA-87ADF4B96FAC}" presName="circ1" presStyleLbl="vennNode1" presStyleIdx="0" presStyleCnt="2"/>
      <dgm:spPr/>
      <dgm:t>
        <a:bodyPr/>
        <a:lstStyle/>
        <a:p>
          <a:endParaRPr lang="en-US"/>
        </a:p>
      </dgm:t>
    </dgm:pt>
    <dgm:pt modelId="{34866D9E-1BEA-5141-9154-46B84C198D13}" type="pres">
      <dgm:prSet presAssocID="{687CFB92-638A-7D47-BEFA-87ADF4B96FAC}" presName="circ1Tx" presStyleLbl="revTx" presStyleIdx="0" presStyleCnt="0">
        <dgm:presLayoutVars>
          <dgm:chMax val="0"/>
          <dgm:chPref val="0"/>
          <dgm:bulletEnabled val="1"/>
        </dgm:presLayoutVars>
      </dgm:prSet>
      <dgm:spPr/>
      <dgm:t>
        <a:bodyPr/>
        <a:lstStyle/>
        <a:p>
          <a:endParaRPr lang="en-US"/>
        </a:p>
      </dgm:t>
    </dgm:pt>
    <dgm:pt modelId="{CC703882-7F4A-E745-8B35-8D14DEABFD56}" type="pres">
      <dgm:prSet presAssocID="{FAC5AFEE-8FF0-F94B-89CF-C47CCFA9B5B8}" presName="circ2" presStyleLbl="vennNode1" presStyleIdx="1" presStyleCnt="2" custLinFactNeighborX="-27232" custLinFactNeighborY="273"/>
      <dgm:spPr/>
      <dgm:t>
        <a:bodyPr/>
        <a:lstStyle/>
        <a:p>
          <a:endParaRPr lang="en-US"/>
        </a:p>
      </dgm:t>
    </dgm:pt>
    <dgm:pt modelId="{5C7B4ABB-88F6-C744-AC5B-E635875220ED}" type="pres">
      <dgm:prSet presAssocID="{FAC5AFEE-8FF0-F94B-89CF-C47CCFA9B5B8}" presName="circ2Tx" presStyleLbl="revTx" presStyleIdx="0" presStyleCnt="0">
        <dgm:presLayoutVars>
          <dgm:chMax val="0"/>
          <dgm:chPref val="0"/>
          <dgm:bulletEnabled val="1"/>
        </dgm:presLayoutVars>
      </dgm:prSet>
      <dgm:spPr/>
      <dgm:t>
        <a:bodyPr/>
        <a:lstStyle/>
        <a:p>
          <a:endParaRPr lang="en-US"/>
        </a:p>
      </dgm:t>
    </dgm:pt>
  </dgm:ptLst>
  <dgm:cxnLst>
    <dgm:cxn modelId="{5378DC2A-F18E-CB4A-B5AC-BBCFD795475C}" srcId="{52938CE6-1D66-654E-9ECC-4FE5DF656D04}" destId="{687CFB92-638A-7D47-BEFA-87ADF4B96FAC}" srcOrd="0" destOrd="0" parTransId="{A513926B-4A38-994D-9BD4-2C9FAE953D21}" sibTransId="{418D61BD-1462-E742-ACBE-9C89CCD51F0A}"/>
    <dgm:cxn modelId="{FEFD451B-AD54-8F40-8291-4A6C2A2B872F}" type="presOf" srcId="{FAC5AFEE-8FF0-F94B-89CF-C47CCFA9B5B8}" destId="{CC703882-7F4A-E745-8B35-8D14DEABFD56}" srcOrd="0" destOrd="0" presId="urn:microsoft.com/office/officeart/2005/8/layout/venn1"/>
    <dgm:cxn modelId="{67345F21-4C59-F748-ABFE-1D41CA9BAF68}" type="presOf" srcId="{687CFB92-638A-7D47-BEFA-87ADF4B96FAC}" destId="{663649CB-D3AE-D24C-A21C-E9488DCA091E}" srcOrd="0" destOrd="0" presId="urn:microsoft.com/office/officeart/2005/8/layout/venn1"/>
    <dgm:cxn modelId="{48D44E4F-740E-6540-952F-DF1C6897F515}" type="presOf" srcId="{687CFB92-638A-7D47-BEFA-87ADF4B96FAC}" destId="{34866D9E-1BEA-5141-9154-46B84C198D13}" srcOrd="1" destOrd="0" presId="urn:microsoft.com/office/officeart/2005/8/layout/venn1"/>
    <dgm:cxn modelId="{0757A2E3-7DA4-6D44-BD3F-5FB596FC289B}" srcId="{52938CE6-1D66-654E-9ECC-4FE5DF656D04}" destId="{FAC5AFEE-8FF0-F94B-89CF-C47CCFA9B5B8}" srcOrd="1" destOrd="0" parTransId="{A35D20CD-DA35-A34C-9865-143432EC4322}" sibTransId="{770A19CE-D64A-5342-8D59-351531F585FA}"/>
    <dgm:cxn modelId="{BB4E7192-C35F-BF48-A099-3168C40E62CA}" type="presOf" srcId="{FAC5AFEE-8FF0-F94B-89CF-C47CCFA9B5B8}" destId="{5C7B4ABB-88F6-C744-AC5B-E635875220ED}" srcOrd="1" destOrd="0" presId="urn:microsoft.com/office/officeart/2005/8/layout/venn1"/>
    <dgm:cxn modelId="{7ADCF047-ED63-7142-BB22-871AE54CDED3}" type="presOf" srcId="{52938CE6-1D66-654E-9ECC-4FE5DF656D04}" destId="{D9787BCA-E371-B34E-B880-EEEB16939D9C}" srcOrd="0" destOrd="0" presId="urn:microsoft.com/office/officeart/2005/8/layout/venn1"/>
    <dgm:cxn modelId="{2DFEACD4-B429-0F49-B178-06EDB841A819}" type="presParOf" srcId="{D9787BCA-E371-B34E-B880-EEEB16939D9C}" destId="{663649CB-D3AE-D24C-A21C-E9488DCA091E}" srcOrd="0" destOrd="0" presId="urn:microsoft.com/office/officeart/2005/8/layout/venn1"/>
    <dgm:cxn modelId="{F82596E6-5E86-DC4A-B64A-353930486896}" type="presParOf" srcId="{D9787BCA-E371-B34E-B880-EEEB16939D9C}" destId="{34866D9E-1BEA-5141-9154-46B84C198D13}" srcOrd="1" destOrd="0" presId="urn:microsoft.com/office/officeart/2005/8/layout/venn1"/>
    <dgm:cxn modelId="{B1CAABC1-8D31-5E4C-A703-A3FF7ED5271D}" type="presParOf" srcId="{D9787BCA-E371-B34E-B880-EEEB16939D9C}" destId="{CC703882-7F4A-E745-8B35-8D14DEABFD56}" srcOrd="2" destOrd="0" presId="urn:microsoft.com/office/officeart/2005/8/layout/venn1"/>
    <dgm:cxn modelId="{3517460A-50E6-5D4E-B8A0-BC60D2B57208}" type="presParOf" srcId="{D9787BCA-E371-B34E-B880-EEEB16939D9C}" destId="{5C7B4ABB-88F6-C744-AC5B-E635875220ED}" srcOrd="3"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9C500-07DC-2842-BEE2-460EF06E282F}">
      <dsp:nvSpPr>
        <dsp:cNvPr id="0" name=""/>
        <dsp:cNvSpPr/>
      </dsp:nvSpPr>
      <dsp:spPr>
        <a:xfrm>
          <a:off x="886278" y="0"/>
          <a:ext cx="3614704" cy="3614704"/>
        </a:xfrm>
        <a:prstGeom prst="ellipse">
          <a:avLst/>
        </a:prstGeom>
        <a:solidFill>
          <a:srgbClr val="444445">
            <a:alpha val="70000"/>
          </a:srgb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 200M</a:t>
          </a:r>
          <a:endParaRPr lang="en-US" sz="2400" b="1" kern="1200" dirty="0">
            <a:latin typeface="Glacial Indifference" charset="0"/>
            <a:ea typeface="Glacial Indifference" charset="0"/>
            <a:cs typeface="Glacial Indifference" charset="0"/>
          </a:endParaRPr>
        </a:p>
      </dsp:txBody>
      <dsp:txXfrm>
        <a:off x="2061960" y="180735"/>
        <a:ext cx="1263339" cy="542205"/>
      </dsp:txXfrm>
    </dsp:sp>
    <dsp:sp modelId="{950AB04F-1AA3-334C-A643-211CB2095440}">
      <dsp:nvSpPr>
        <dsp:cNvPr id="0" name=""/>
        <dsp:cNvSpPr/>
      </dsp:nvSpPr>
      <dsp:spPr>
        <a:xfrm>
          <a:off x="1491293" y="691660"/>
          <a:ext cx="2382803" cy="2382803"/>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40M</a:t>
          </a:r>
          <a:endParaRPr lang="en-US" sz="2400" b="1" kern="1200" dirty="0">
            <a:latin typeface="Glacial Indifference" charset="0"/>
            <a:ea typeface="Glacial Indifference" charset="0"/>
            <a:cs typeface="Glacial Indifference" charset="0"/>
          </a:endParaRPr>
        </a:p>
      </dsp:txBody>
      <dsp:txXfrm>
        <a:off x="2127502" y="840585"/>
        <a:ext cx="1110386" cy="446775"/>
      </dsp:txXfrm>
    </dsp:sp>
    <dsp:sp modelId="{D3C12166-D028-3345-8ACD-3F7D51F45B70}">
      <dsp:nvSpPr>
        <dsp:cNvPr id="0" name=""/>
        <dsp:cNvSpPr/>
      </dsp:nvSpPr>
      <dsp:spPr>
        <a:xfrm>
          <a:off x="2077684" y="1281177"/>
          <a:ext cx="1230915" cy="1230915"/>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B4D2"/>
              </a:solidFill>
              <a:latin typeface="Glacial Indifference" charset="0"/>
              <a:ea typeface="Glacial Indifference" charset="0"/>
              <a:cs typeface="Glacial Indifference" charset="0"/>
            </a:rPr>
            <a:t>2M</a:t>
          </a:r>
          <a:endParaRPr lang="en-US" sz="2400" b="1" kern="1200" dirty="0">
            <a:solidFill>
              <a:srgbClr val="00B4D2"/>
            </a:solidFill>
            <a:latin typeface="Glacial Indifference" charset="0"/>
            <a:ea typeface="Glacial Indifference" charset="0"/>
            <a:cs typeface="Glacial Indifference" charset="0"/>
          </a:endParaRPr>
        </a:p>
      </dsp:txBody>
      <dsp:txXfrm>
        <a:off x="2257947" y="1588906"/>
        <a:ext cx="870388" cy="615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649CB-D3AE-D24C-A21C-E9488DCA091E}">
      <dsp:nvSpPr>
        <dsp:cNvPr id="0" name=""/>
        <dsp:cNvSpPr/>
      </dsp:nvSpPr>
      <dsp:spPr>
        <a:xfrm>
          <a:off x="802381" y="9560"/>
          <a:ext cx="3495766" cy="3495766"/>
        </a:xfrm>
        <a:prstGeom prst="ellipse">
          <a:avLst/>
        </a:prstGeom>
        <a:solidFill>
          <a:srgbClr val="1AA6C9">
            <a:alpha val="63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1290528" y="421786"/>
        <a:ext cx="2015576" cy="2671314"/>
      </dsp:txXfrm>
    </dsp:sp>
    <dsp:sp modelId="{CC703882-7F4A-E745-8B35-8D14DEABFD56}">
      <dsp:nvSpPr>
        <dsp:cNvPr id="0" name=""/>
        <dsp:cNvSpPr/>
      </dsp:nvSpPr>
      <dsp:spPr>
        <a:xfrm>
          <a:off x="2369885" y="19103"/>
          <a:ext cx="3495766" cy="3495766"/>
        </a:xfrm>
        <a:prstGeom prst="ellipse">
          <a:avLst/>
        </a:prstGeom>
        <a:solidFill>
          <a:srgbClr val="1AA6C9">
            <a:alpha val="68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3361927" y="431329"/>
        <a:ext cx="2015576" cy="267131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11582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neuehouse.co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neuehouse.co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neuehouse.co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FONTING: we’re using </a:t>
            </a:r>
            <a:r>
              <a:rPr lang="en-US" dirty="0" err="1" smtClean="0"/>
              <a:t>nexa</a:t>
            </a:r>
            <a:r>
              <a:rPr lang="en-US" dirty="0" smtClean="0"/>
              <a:t> bold here, but glacial</a:t>
            </a:r>
            <a:r>
              <a:rPr lang="en-US" baseline="0" dirty="0" smtClean="0"/>
              <a:t> indifference elsewhere. Thoughts?</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dirty="0" smtClean="0"/>
              <a:t>1AA6C9</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A5A5A6</a:t>
            </a:r>
            <a:endParaRPr dirty="0"/>
          </a:p>
        </p:txBody>
      </p:sp>
    </p:spTree>
    <p:extLst>
      <p:ext uri="{BB962C8B-B14F-4D97-AF65-F5344CB8AC3E}">
        <p14:creationId xmlns:p14="http://schemas.microsoft.com/office/powerpoint/2010/main" val="122761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457200" indent="-298450">
              <a:buFontTx/>
              <a:buChar char="-"/>
            </a:pPr>
            <a:r>
              <a:rPr lang="en-US" sz="1600" baseline="0" dirty="0" smtClean="0"/>
              <a:t>Align text</a:t>
            </a:r>
          </a:p>
          <a:p>
            <a:pPr marL="158750" indent="0">
              <a:buNone/>
            </a:pPr>
            <a:endParaRPr lang="en-US" sz="1600" baseline="0" dirty="0" smtClean="0"/>
          </a:p>
        </p:txBody>
      </p:sp>
    </p:spTree>
    <p:extLst>
      <p:ext uri="{BB962C8B-B14F-4D97-AF65-F5344CB8AC3E}">
        <p14:creationId xmlns:p14="http://schemas.microsoft.com/office/powerpoint/2010/main" val="674493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457200" indent="-298450">
              <a:buFontTx/>
              <a:buChar char="-"/>
            </a:pPr>
            <a:r>
              <a:rPr lang="en-US" sz="1600" baseline="0" dirty="0" smtClean="0"/>
              <a:t>Align text</a:t>
            </a:r>
          </a:p>
          <a:p>
            <a:pPr marL="158750" indent="0">
              <a:buNone/>
            </a:pPr>
            <a:endParaRPr lang="en-US" sz="1600" baseline="0" dirty="0" smtClean="0"/>
          </a:p>
        </p:txBody>
      </p:sp>
    </p:spTree>
    <p:extLst>
      <p:ext uri="{BB962C8B-B14F-4D97-AF65-F5344CB8AC3E}">
        <p14:creationId xmlns:p14="http://schemas.microsoft.com/office/powerpoint/2010/main" val="1052761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457200" indent="-298450">
              <a:buFontTx/>
              <a:buChar char="-"/>
            </a:pPr>
            <a:r>
              <a:rPr lang="en-US" sz="1600" baseline="0" dirty="0" smtClean="0"/>
              <a:t>Align text</a:t>
            </a:r>
          </a:p>
          <a:p>
            <a:pPr marL="158750" indent="0">
              <a:buNone/>
            </a:pPr>
            <a:endParaRPr lang="en-US" sz="1600" baseline="0" dirty="0" smtClean="0"/>
          </a:p>
        </p:txBody>
      </p:sp>
    </p:spTree>
    <p:extLst>
      <p:ext uri="{BB962C8B-B14F-4D97-AF65-F5344CB8AC3E}">
        <p14:creationId xmlns:p14="http://schemas.microsoft.com/office/powerpoint/2010/main" val="2124743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p:txBody>
      </p:sp>
    </p:spTree>
    <p:extLst>
      <p:ext uri="{BB962C8B-B14F-4D97-AF65-F5344CB8AC3E}">
        <p14:creationId xmlns:p14="http://schemas.microsoft.com/office/powerpoint/2010/main" val="783307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p:txBody>
      </p:sp>
    </p:spTree>
    <p:extLst>
      <p:ext uri="{BB962C8B-B14F-4D97-AF65-F5344CB8AC3E}">
        <p14:creationId xmlns:p14="http://schemas.microsoft.com/office/powerpoint/2010/main" val="964684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p:txBody>
      </p:sp>
    </p:spTree>
    <p:extLst>
      <p:ext uri="{BB962C8B-B14F-4D97-AF65-F5344CB8AC3E}">
        <p14:creationId xmlns:p14="http://schemas.microsoft.com/office/powerpoint/2010/main" val="1502627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p:txBody>
      </p:sp>
    </p:spTree>
    <p:extLst>
      <p:ext uri="{BB962C8B-B14F-4D97-AF65-F5344CB8AC3E}">
        <p14:creationId xmlns:p14="http://schemas.microsoft.com/office/powerpoint/2010/main" val="585410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p:txBody>
      </p:sp>
    </p:spTree>
    <p:extLst>
      <p:ext uri="{BB962C8B-B14F-4D97-AF65-F5344CB8AC3E}">
        <p14:creationId xmlns:p14="http://schemas.microsoft.com/office/powerpoint/2010/main" val="481865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Add personal training sessions here</a:t>
            </a:r>
            <a:endParaRPr dirty="0"/>
          </a:p>
          <a:p>
            <a:pPr marL="0" lvl="0" indent="0" rtl="0">
              <a:spcBef>
                <a:spcPts val="0"/>
              </a:spcBef>
              <a:spcAft>
                <a:spcPts val="0"/>
              </a:spcAft>
              <a:buNone/>
            </a:pPr>
            <a:r>
              <a:rPr lang="en-US" dirty="0" smtClean="0"/>
              <a:t>Nudge</a:t>
            </a:r>
            <a:r>
              <a:rPr lang="en-US" baseline="0" dirty="0" smtClean="0"/>
              <a:t> on overlap</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1. Value and </a:t>
            </a:r>
            <a:r>
              <a:rPr lang="en-US" baseline="0" dirty="0" err="1" smtClean="0"/>
              <a:t>trasnperncy</a:t>
            </a:r>
            <a:r>
              <a:rPr lang="en-US" baseline="0" dirty="0" smtClean="0"/>
              <a:t> </a:t>
            </a:r>
          </a:p>
          <a:p>
            <a:pPr marL="0" lvl="0" indent="0" rtl="0">
              <a:spcBef>
                <a:spcPts val="0"/>
              </a:spcBef>
              <a:spcAft>
                <a:spcPts val="0"/>
              </a:spcAft>
              <a:buNone/>
            </a:pPr>
            <a:r>
              <a:rPr lang="en-US" baseline="0" dirty="0" smtClean="0"/>
              <a:t>2. Pay for what you use, don</a:t>
            </a:r>
            <a:r>
              <a:rPr lang="uk-UA" baseline="0" dirty="0" smtClean="0"/>
              <a:t>’</a:t>
            </a:r>
            <a:r>
              <a:rPr lang="en-US" baseline="0" dirty="0" smtClean="0"/>
              <a:t>t waste money</a:t>
            </a:r>
          </a:p>
          <a:p>
            <a:pPr marL="0" lvl="0" indent="0" rtl="0">
              <a:spcBef>
                <a:spcPts val="0"/>
              </a:spcBef>
              <a:spcAft>
                <a:spcPts val="0"/>
              </a:spcAft>
              <a:buNone/>
            </a:pPr>
            <a:r>
              <a:rPr lang="en-US" baseline="0" dirty="0" smtClean="0"/>
              <a:t>3. Variability – don</a:t>
            </a:r>
            <a:r>
              <a:rPr lang="uk-UA" baseline="0" dirty="0" smtClean="0"/>
              <a:t>’</a:t>
            </a:r>
            <a:r>
              <a:rPr lang="en-US" baseline="0" dirty="0" smtClean="0"/>
              <a:t>t be limited by one gym</a:t>
            </a:r>
          </a:p>
          <a:p>
            <a:pPr marL="0" lvl="0" indent="0" rtl="0">
              <a:spcBef>
                <a:spcPts val="0"/>
              </a:spcBef>
              <a:spcAft>
                <a:spcPts val="0"/>
              </a:spcAft>
              <a:buNone/>
            </a:pPr>
            <a:r>
              <a:rPr lang="en-US" baseline="0" dirty="0" smtClean="0"/>
              <a:t>4. </a:t>
            </a:r>
            <a:r>
              <a:rPr lang="en-US" baseline="0" dirty="0" err="1" smtClean="0"/>
              <a:t>Accesibility</a:t>
            </a:r>
            <a:r>
              <a:rPr lang="en-US" baseline="0" dirty="0" smtClean="0"/>
              <a:t> – don</a:t>
            </a:r>
            <a:r>
              <a:rPr lang="uk-UA" baseline="0" dirty="0" smtClean="0"/>
              <a:t>’</a:t>
            </a:r>
            <a:r>
              <a:rPr lang="en-US" baseline="0" dirty="0" smtClean="0"/>
              <a:t>t be discouraged by membership and barriers to entry</a:t>
            </a:r>
          </a:p>
          <a:p>
            <a:pPr marL="0" lvl="0" indent="0" rtl="0">
              <a:spcBef>
                <a:spcPts val="0"/>
              </a:spcBef>
              <a:spcAft>
                <a:spcPts val="0"/>
              </a:spcAft>
              <a:buNone/>
            </a:pPr>
            <a:r>
              <a:rPr lang="en-US" baseline="0" dirty="0" smtClean="0"/>
              <a:t>5. Community</a:t>
            </a:r>
          </a:p>
          <a:p>
            <a:pPr marL="0" lvl="0" indent="0" rtl="0">
              <a:spcBef>
                <a:spcPts val="0"/>
              </a:spcBef>
              <a:spcAft>
                <a:spcPts val="0"/>
              </a:spcAft>
              <a:buNone/>
            </a:pPr>
            <a:r>
              <a:rPr lang="en-US" baseline="0" dirty="0" smtClean="0"/>
              <a:t>6. Seamless experience</a:t>
            </a:r>
          </a:p>
          <a:p>
            <a:pPr marL="0" lvl="0" indent="0" rtl="0">
              <a:spcBef>
                <a:spcPts val="0"/>
              </a:spcBef>
              <a:spcAft>
                <a:spcPts val="0"/>
              </a:spcAft>
              <a:buNone/>
            </a:pPr>
            <a:r>
              <a:rPr lang="en-US" baseline="0" dirty="0" smtClean="0"/>
              <a:t>7. </a:t>
            </a:r>
            <a:r>
              <a:rPr lang="en-US" baseline="0" dirty="0" err="1" smtClean="0"/>
              <a:t>Ingration</a:t>
            </a:r>
            <a:r>
              <a:rPr lang="en-US" baseline="0" dirty="0" smtClean="0"/>
              <a:t> and </a:t>
            </a:r>
            <a:r>
              <a:rPr lang="en-US" baseline="0" dirty="0" err="1" smtClean="0"/>
              <a:t>ocnnectivity</a:t>
            </a:r>
            <a:r>
              <a:rPr lang="en-US" baseline="0" dirty="0" smtClean="0"/>
              <a:t>  </a:t>
            </a:r>
            <a:endParaRPr dirty="0"/>
          </a:p>
        </p:txBody>
      </p:sp>
    </p:spTree>
    <p:extLst>
      <p:ext uri="{BB962C8B-B14F-4D97-AF65-F5344CB8AC3E}">
        <p14:creationId xmlns:p14="http://schemas.microsoft.com/office/powerpoint/2010/main" val="1958688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Add personal training sessions here</a:t>
            </a:r>
            <a:endParaRPr dirty="0"/>
          </a:p>
          <a:p>
            <a:pPr marL="0" lvl="0" indent="0" rtl="0">
              <a:spcBef>
                <a:spcPts val="0"/>
              </a:spcBef>
              <a:spcAft>
                <a:spcPts val="0"/>
              </a:spcAft>
              <a:buNone/>
            </a:pPr>
            <a:endParaRPr lang="en-US" dirty="0" smtClean="0"/>
          </a:p>
          <a:p>
            <a:pPr marL="228600" lvl="0" indent="-228600" rtl="0">
              <a:spcBef>
                <a:spcPts val="0"/>
              </a:spcBef>
              <a:spcAft>
                <a:spcPts val="0"/>
              </a:spcAft>
              <a:buAutoNum type="arabicPeriod"/>
            </a:pPr>
            <a:r>
              <a:rPr lang="en-US" b="1" dirty="0" smtClean="0"/>
              <a:t>No cost for facility</a:t>
            </a:r>
          </a:p>
          <a:p>
            <a:pPr marL="228600" lvl="0" indent="-228600" rtl="0">
              <a:spcBef>
                <a:spcPts val="0"/>
              </a:spcBef>
              <a:spcAft>
                <a:spcPts val="0"/>
              </a:spcAft>
              <a:buAutoNum type="arabicPeriod"/>
            </a:pPr>
            <a:r>
              <a:rPr lang="en-US" dirty="0" smtClean="0"/>
              <a:t>Easy</a:t>
            </a:r>
            <a:r>
              <a:rPr lang="en-US" baseline="0" dirty="0" smtClean="0"/>
              <a:t> to use</a:t>
            </a:r>
          </a:p>
          <a:p>
            <a:pPr marL="228600" lvl="0" indent="-228600" rtl="0">
              <a:spcBef>
                <a:spcPts val="0"/>
              </a:spcBef>
              <a:spcAft>
                <a:spcPts val="0"/>
              </a:spcAft>
              <a:buAutoNum type="arabicPeriod"/>
            </a:pPr>
            <a:r>
              <a:rPr lang="en-US" b="1" baseline="0" dirty="0" smtClean="0"/>
              <a:t>No congestion/drama at front desk</a:t>
            </a:r>
          </a:p>
          <a:p>
            <a:pPr marL="228600" lvl="0" indent="-228600" rtl="0">
              <a:spcBef>
                <a:spcPts val="0"/>
              </a:spcBef>
              <a:spcAft>
                <a:spcPts val="0"/>
              </a:spcAft>
              <a:buAutoNum type="arabicPeriod"/>
            </a:pPr>
            <a:r>
              <a:rPr lang="en-US" b="1" baseline="0" dirty="0" smtClean="0"/>
              <a:t>State of the art </a:t>
            </a:r>
            <a:r>
              <a:rPr lang="en-US" b="1" baseline="0" dirty="0" err="1" smtClean="0"/>
              <a:t>technoloy</a:t>
            </a:r>
            <a:r>
              <a:rPr lang="en-US" b="1" baseline="0" dirty="0" smtClean="0"/>
              <a:t>, seamless digital experience</a:t>
            </a:r>
          </a:p>
          <a:p>
            <a:pPr marL="228600" lvl="0" indent="-228600" rtl="0">
              <a:spcBef>
                <a:spcPts val="0"/>
              </a:spcBef>
              <a:spcAft>
                <a:spcPts val="0"/>
              </a:spcAft>
              <a:buAutoNum type="arabicPeriod"/>
            </a:pPr>
            <a:r>
              <a:rPr lang="en-US" baseline="0" dirty="0" smtClean="0"/>
              <a:t>Incremental revenue (via share)</a:t>
            </a:r>
          </a:p>
          <a:p>
            <a:pPr marL="228600" lvl="0" indent="-228600" rtl="0">
              <a:spcBef>
                <a:spcPts val="0"/>
              </a:spcBef>
              <a:spcAft>
                <a:spcPts val="0"/>
              </a:spcAft>
              <a:buAutoNum type="arabicPeriod"/>
            </a:pPr>
            <a:r>
              <a:rPr lang="en-US" baseline="0" dirty="0" err="1" smtClean="0"/>
              <a:t>Organoic</a:t>
            </a:r>
            <a:r>
              <a:rPr lang="en-US" baseline="0" dirty="0" smtClean="0"/>
              <a:t> cross promotion/marketing</a:t>
            </a:r>
          </a:p>
          <a:p>
            <a:pPr marL="228600" lvl="0" indent="-228600" rtl="0">
              <a:spcBef>
                <a:spcPts val="0"/>
              </a:spcBef>
              <a:spcAft>
                <a:spcPts val="0"/>
              </a:spcAft>
              <a:buAutoNum type="arabicPeriod"/>
            </a:pPr>
            <a:r>
              <a:rPr lang="en-US" baseline="0" dirty="0" smtClean="0"/>
              <a:t>Paperless</a:t>
            </a:r>
          </a:p>
          <a:p>
            <a:pPr marL="228600" lvl="0" indent="-228600" rtl="0">
              <a:spcBef>
                <a:spcPts val="0"/>
              </a:spcBef>
              <a:spcAft>
                <a:spcPts val="0"/>
              </a:spcAft>
              <a:buAutoNum type="arabicPeriod"/>
            </a:pPr>
            <a:r>
              <a:rPr lang="en-US" b="1" baseline="0" dirty="0" smtClean="0"/>
              <a:t>Reporting/data/metrics</a:t>
            </a:r>
          </a:p>
        </p:txBody>
      </p:sp>
    </p:spTree>
    <p:extLst>
      <p:ext uri="{BB962C8B-B14F-4D97-AF65-F5344CB8AC3E}">
        <p14:creationId xmlns:p14="http://schemas.microsoft.com/office/powerpoint/2010/main" val="38673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158750" indent="0">
              <a:buNone/>
            </a:pPr>
            <a:endParaRPr lang="en-US" sz="1600" baseline="0" dirty="0" smtClean="0"/>
          </a:p>
        </p:txBody>
      </p:sp>
    </p:spTree>
    <p:extLst>
      <p:ext uri="{BB962C8B-B14F-4D97-AF65-F5344CB8AC3E}">
        <p14:creationId xmlns:p14="http://schemas.microsoft.com/office/powerpoint/2010/main" val="1792469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128168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905265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798527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219180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Lets add affiliate programs in here, will be very important! Add to middle tier (rewards </a:t>
            </a:r>
            <a:r>
              <a:rPr lang="en-US" dirty="0" err="1" smtClean="0"/>
              <a:t>etc</a:t>
            </a:r>
            <a:r>
              <a:rPr lang="en-US" dirty="0" smtClean="0"/>
              <a:t>)</a:t>
            </a:r>
          </a:p>
          <a:p>
            <a:pPr marL="0" lvl="0" indent="0" rtl="0">
              <a:spcBef>
                <a:spcPts val="0"/>
              </a:spcBef>
              <a:spcAft>
                <a:spcPts val="0"/>
              </a:spcAft>
              <a:buNone/>
            </a:pPr>
            <a:r>
              <a:rPr lang="en-US" dirty="0" smtClean="0"/>
              <a:t>Thinking</a:t>
            </a:r>
            <a:r>
              <a:rPr lang="en-US" baseline="0" dirty="0" smtClean="0"/>
              <a:t> about eliminating the cost/effectiveness thing?</a:t>
            </a:r>
            <a:endParaRPr dirty="0"/>
          </a:p>
        </p:txBody>
      </p:sp>
    </p:spTree>
    <p:extLst>
      <p:ext uri="{BB962C8B-B14F-4D97-AF65-F5344CB8AC3E}">
        <p14:creationId xmlns:p14="http://schemas.microsoft.com/office/powerpoint/2010/main" val="217336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Lets add affiliate programs in here, will be very important! Add to middle tier (rewards </a:t>
            </a:r>
            <a:r>
              <a:rPr lang="en-US" dirty="0" err="1" smtClean="0"/>
              <a:t>etc</a:t>
            </a:r>
            <a:r>
              <a:rPr lang="en-US" dirty="0" smtClean="0"/>
              <a:t>)</a:t>
            </a:r>
          </a:p>
          <a:p>
            <a:pPr marL="0" lvl="0" indent="0" rtl="0">
              <a:spcBef>
                <a:spcPts val="0"/>
              </a:spcBef>
              <a:spcAft>
                <a:spcPts val="0"/>
              </a:spcAft>
              <a:buNone/>
            </a:pPr>
            <a:r>
              <a:rPr lang="en-US" dirty="0" smtClean="0"/>
              <a:t>Thinking</a:t>
            </a:r>
            <a:r>
              <a:rPr lang="en-US" baseline="0" dirty="0" smtClean="0"/>
              <a:t> about eliminating the cost/effectiveness thing?</a:t>
            </a:r>
            <a:endParaRPr dirty="0"/>
          </a:p>
        </p:txBody>
      </p:sp>
    </p:spTree>
    <p:extLst>
      <p:ext uri="{BB962C8B-B14F-4D97-AF65-F5344CB8AC3E}">
        <p14:creationId xmlns:p14="http://schemas.microsoft.com/office/powerpoint/2010/main" val="872472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33663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027254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2129345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488531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2352806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365236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1574569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1870591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966853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187365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$1M raise, $2M qualifying event, $4.5M cap</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20% discount, 6% interest, 2-year maturity</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Clr>
                <a:schemeClr val="dk1"/>
              </a:buClr>
              <a:buSzPts val="1100"/>
              <a:buFont typeface="Arial"/>
              <a:buNone/>
            </a:pPr>
            <a:r>
              <a:rPr lang="en" sz="1800" b="1" dirty="0">
                <a:solidFill>
                  <a:srgbClr val="000080"/>
                </a:solidFill>
                <a:latin typeface="Montserrat"/>
                <a:ea typeface="Montserrat"/>
                <a:cs typeface="Montserrat"/>
                <a:sym typeface="Montserrat"/>
              </a:rPr>
              <a:t>Safe-Note</a:t>
            </a:r>
            <a:endParaRPr sz="1800" b="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1200" b="1" i="1" dirty="0">
                <a:solidFill>
                  <a:srgbClr val="000080"/>
                </a:solidFill>
                <a:latin typeface="Montserrat"/>
                <a:ea typeface="Montserrat"/>
                <a:cs typeface="Montserrat"/>
                <a:sym typeface="Montserrat"/>
              </a:rPr>
              <a:t>$1.8M cap</a:t>
            </a:r>
            <a:endParaRPr sz="1200" b="1" i="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800" b="1" i="1" dirty="0">
                <a:solidFill>
                  <a:srgbClr val="000080"/>
                </a:solidFill>
                <a:latin typeface="Montserrat"/>
                <a:ea typeface="Montserrat"/>
                <a:cs typeface="Montserrat"/>
                <a:sym typeface="Montserrat"/>
              </a:rPr>
              <a:t>20% discount, 6% interest, 2-year maturity</a:t>
            </a:r>
            <a:endParaRPr sz="800" b="1" i="1" dirty="0">
              <a:solidFill>
                <a:srgbClr val="000080"/>
              </a:solidFill>
              <a:latin typeface="Montserrat"/>
              <a:ea typeface="Montserrat"/>
              <a:cs typeface="Montserrat"/>
              <a:sym typeface="Montserrat"/>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621493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US" sz="1000" dirty="0" smtClean="0">
                <a:solidFill>
                  <a:schemeClr val="dk1"/>
                </a:solidFill>
              </a:rPr>
              <a:t>Revolutionizing</a:t>
            </a:r>
            <a:r>
              <a:rPr lang="en-US" sz="1000" baseline="0" dirty="0" smtClean="0">
                <a:solidFill>
                  <a:schemeClr val="dk1"/>
                </a:solidFill>
              </a:rPr>
              <a:t> the industry</a:t>
            </a:r>
          </a:p>
          <a:p>
            <a:pPr marL="0" lvl="0" indent="0" rtl="0">
              <a:lnSpc>
                <a:spcPct val="127272"/>
              </a:lnSpc>
              <a:spcBef>
                <a:spcPts val="0"/>
              </a:spcBef>
              <a:spcAft>
                <a:spcPts val="0"/>
              </a:spcAft>
              <a:buClr>
                <a:schemeClr val="dk1"/>
              </a:buClr>
              <a:buSzPts val="1100"/>
              <a:buFont typeface="Arial"/>
              <a:buNone/>
            </a:pPr>
            <a:r>
              <a:rPr lang="en-US" sz="1000" baseline="0" dirty="0" smtClean="0">
                <a:solidFill>
                  <a:schemeClr val="dk1"/>
                </a:solidFill>
              </a:rPr>
              <a:t>The way people access fitness</a:t>
            </a:r>
          </a:p>
          <a:p>
            <a:pPr marL="0" lvl="0" indent="0" rtl="0">
              <a:lnSpc>
                <a:spcPct val="127272"/>
              </a:lnSpc>
              <a:spcBef>
                <a:spcPts val="0"/>
              </a:spcBef>
              <a:spcAft>
                <a:spcPts val="0"/>
              </a:spcAft>
              <a:buClr>
                <a:schemeClr val="dk1"/>
              </a:buClr>
              <a:buSzPts val="1100"/>
              <a:buFont typeface="Arial"/>
              <a:buNone/>
            </a:pPr>
            <a:r>
              <a:rPr lang="en-US" sz="1000" baseline="0" dirty="0" smtClean="0">
                <a:solidFill>
                  <a:schemeClr val="dk1"/>
                </a:solidFill>
              </a:rPr>
              <a:t>ETC ETC.</a:t>
            </a:r>
          </a:p>
          <a:p>
            <a:pPr marL="0" lvl="0" indent="0" rtl="0">
              <a:lnSpc>
                <a:spcPct val="127272"/>
              </a:lnSpc>
              <a:spcBef>
                <a:spcPts val="0"/>
              </a:spcBef>
              <a:spcAft>
                <a:spcPts val="0"/>
              </a:spcAft>
              <a:buClr>
                <a:schemeClr val="dk1"/>
              </a:buClr>
              <a:buSzPts val="1100"/>
              <a:buFont typeface="Arial"/>
              <a:buNone/>
            </a:pPr>
            <a:r>
              <a:rPr lang="en-US" sz="1000" b="1" baseline="0" dirty="0" smtClean="0">
                <a:solidFill>
                  <a:schemeClr val="dk1"/>
                </a:solidFill>
              </a:rPr>
              <a:t>To invest in </a:t>
            </a:r>
            <a:r>
              <a:rPr lang="en-US" sz="1000" b="1" baseline="0" dirty="0" err="1" smtClean="0">
                <a:solidFill>
                  <a:schemeClr val="dk1"/>
                </a:solidFill>
              </a:rPr>
              <a:t>flexit</a:t>
            </a:r>
            <a:r>
              <a:rPr lang="en-US" sz="1000" b="1" baseline="0" dirty="0" smtClean="0">
                <a:solidFill>
                  <a:schemeClr val="dk1"/>
                </a:solidFill>
              </a:rPr>
              <a:t> v a gym is a way of participating in secular trend without the capital cost.</a:t>
            </a:r>
            <a:endParaRPr lang="en-US" sz="1000" b="1" dirty="0" smtClean="0">
              <a:solidFill>
                <a:schemeClr val="dk1"/>
              </a:solidFill>
            </a:endParaRPr>
          </a:p>
        </p:txBody>
      </p:sp>
    </p:spTree>
    <p:extLst>
      <p:ext uri="{BB962C8B-B14F-4D97-AF65-F5344CB8AC3E}">
        <p14:creationId xmlns:p14="http://schemas.microsoft.com/office/powerpoint/2010/main" val="960107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4313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44215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52538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640014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8202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980416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016471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457200" indent="-298450">
              <a:buFontTx/>
              <a:buChar char="-"/>
            </a:pPr>
            <a:r>
              <a:rPr lang="en-US" sz="1600" baseline="0" dirty="0" smtClean="0"/>
              <a:t>Align text</a:t>
            </a:r>
          </a:p>
          <a:p>
            <a:pPr marL="158750" indent="0">
              <a:buNone/>
            </a:pPr>
            <a:endParaRPr lang="en-US" sz="1600" baseline="0" dirty="0" smtClean="0"/>
          </a:p>
        </p:txBody>
      </p:sp>
    </p:spTree>
    <p:extLst>
      <p:ext uri="{BB962C8B-B14F-4D97-AF65-F5344CB8AC3E}">
        <p14:creationId xmlns:p14="http://schemas.microsoft.com/office/powerpoint/2010/main" val="1790067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127318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217965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15899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65253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808886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47649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622347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525305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8574885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Lets add affiliate programs in here, will be very important! Add to middle tier (rewards </a:t>
            </a:r>
            <a:r>
              <a:rPr lang="en-US" dirty="0" err="1" smtClean="0"/>
              <a:t>etc</a:t>
            </a:r>
            <a:r>
              <a:rPr lang="en-US" dirty="0" smtClean="0"/>
              <a:t>)</a:t>
            </a:r>
          </a:p>
          <a:p>
            <a:pPr marL="0" lvl="0" indent="0" rtl="0">
              <a:spcBef>
                <a:spcPts val="0"/>
              </a:spcBef>
              <a:spcAft>
                <a:spcPts val="0"/>
              </a:spcAft>
              <a:buNone/>
            </a:pPr>
            <a:r>
              <a:rPr lang="en-US" dirty="0" smtClean="0"/>
              <a:t>Thinking</a:t>
            </a:r>
            <a:r>
              <a:rPr lang="en-US" baseline="0" dirty="0" smtClean="0"/>
              <a:t> about eliminating the cost/effectiveness thing?</a:t>
            </a:r>
            <a:endParaRPr dirty="0"/>
          </a:p>
        </p:txBody>
      </p:sp>
    </p:spTree>
    <p:extLst>
      <p:ext uri="{BB962C8B-B14F-4D97-AF65-F5344CB8AC3E}">
        <p14:creationId xmlns:p14="http://schemas.microsoft.com/office/powerpoint/2010/main" val="679148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1632298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smtClean="0">
                <a:solidFill>
                  <a:srgbClr val="000000"/>
                </a:solidFill>
                <a:latin typeface="Arial"/>
                <a:ea typeface="Arial"/>
                <a:cs typeface="Arial"/>
                <a:sym typeface="Arial"/>
              </a:rPr>
              <a:t>As of 2017, anywhere from 5 percent to 26 percent of fitness operators, based on their business model, indicated they engaged with digital aggregators.</a:t>
            </a:r>
          </a:p>
          <a:p>
            <a:endParaRPr lang="en-US" sz="1100" b="0" i="0" u="none" strike="noStrike" cap="none" baseline="0" dirty="0" smtClean="0">
              <a:solidFill>
                <a:srgbClr val="000000"/>
              </a:solidFill>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“Imagine a set of tablets when you arrive, and other self-service options to streamline a large group of individuals arriving at once, with helpful service professionals available as needed,” says Sarah Abdallah, an interior architect and designer, whose been tasked with incorporating wellness elements for clients like the Ritz-Carlton and </a:t>
            </a:r>
            <a:r>
              <a:rPr lang="en-US" sz="1100" b="0" i="0" u="none" strike="noStrike" cap="none" dirty="0" smtClean="0">
                <a:solidFill>
                  <a:srgbClr val="000000"/>
                </a:solidFill>
                <a:effectLst/>
                <a:latin typeface="Arial"/>
                <a:ea typeface="Arial"/>
                <a:cs typeface="Arial"/>
                <a:sym typeface="Arial"/>
                <a:hlinkClick r:id="rId3"/>
              </a:rPr>
              <a:t>Neuehouse</a:t>
            </a:r>
            <a:r>
              <a:rPr lang="en-US" sz="1100" b="0" i="0" u="none" strike="noStrike" cap="none" dirty="0" smtClean="0">
                <a:solidFill>
                  <a:srgbClr val="000000"/>
                </a:solidFill>
                <a:effectLst/>
                <a:latin typeface="Arial"/>
                <a:ea typeface="Arial"/>
                <a:cs typeface="Arial"/>
                <a:sym typeface="Arial"/>
              </a:rPr>
              <a:t>, a private club and co-working space. Translation: a less frantic clamoring of leggings-clad folks scrambling to make it in time for the warm-up. “Technology can be integral in helping people make the transition from the chaotic outside world to going within,” -- “Well and Good” </a:t>
            </a:r>
            <a:endParaRPr dirty="0"/>
          </a:p>
        </p:txBody>
      </p:sp>
    </p:spTree>
    <p:extLst>
      <p:ext uri="{BB962C8B-B14F-4D97-AF65-F5344CB8AC3E}">
        <p14:creationId xmlns:p14="http://schemas.microsoft.com/office/powerpoint/2010/main" val="28367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smtClean="0">
                <a:solidFill>
                  <a:srgbClr val="000000"/>
                </a:solidFill>
                <a:latin typeface="Arial"/>
                <a:ea typeface="Arial"/>
                <a:cs typeface="Arial"/>
                <a:sym typeface="Arial"/>
              </a:rPr>
              <a:t>As of 2017, anywhere from 5 percent to 26 percent of fitness operators, based on their business model, indicated they engaged with digital aggregators.</a:t>
            </a:r>
          </a:p>
          <a:p>
            <a:endParaRPr lang="en-US" sz="1100" b="0" i="0" u="none" strike="noStrike" cap="none" baseline="0" dirty="0" smtClean="0">
              <a:solidFill>
                <a:srgbClr val="000000"/>
              </a:solidFill>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“Imagine a set of tablets when you arrive, and other self-service options to streamline a large group of individuals arriving at once, with helpful service professionals available as needed,” says Sarah Abdallah, an interior architect and designer, whose been tasked with incorporating wellness elements for clients like the Ritz-Carlton and </a:t>
            </a:r>
            <a:r>
              <a:rPr lang="en-US" sz="1100" b="0" i="0" u="none" strike="noStrike" cap="none" dirty="0" smtClean="0">
                <a:solidFill>
                  <a:srgbClr val="000000"/>
                </a:solidFill>
                <a:effectLst/>
                <a:latin typeface="Arial"/>
                <a:ea typeface="Arial"/>
                <a:cs typeface="Arial"/>
                <a:sym typeface="Arial"/>
                <a:hlinkClick r:id="rId3"/>
              </a:rPr>
              <a:t>Neuehouse</a:t>
            </a:r>
            <a:r>
              <a:rPr lang="en-US" sz="1100" b="0" i="0" u="none" strike="noStrike" cap="none" dirty="0" smtClean="0">
                <a:solidFill>
                  <a:srgbClr val="000000"/>
                </a:solidFill>
                <a:effectLst/>
                <a:latin typeface="Arial"/>
                <a:ea typeface="Arial"/>
                <a:cs typeface="Arial"/>
                <a:sym typeface="Arial"/>
              </a:rPr>
              <a:t>, a private club and co-working space. Translation: a less frantic clamoring of leggings-clad folks scrambling to make it in time for the warm-up. “Technology can be integral in helping people make the transition from the chaotic outside world to going within,” -- “Well and Good” </a:t>
            </a:r>
            <a:endParaRPr dirty="0"/>
          </a:p>
        </p:txBody>
      </p:sp>
    </p:spTree>
    <p:extLst>
      <p:ext uri="{BB962C8B-B14F-4D97-AF65-F5344CB8AC3E}">
        <p14:creationId xmlns:p14="http://schemas.microsoft.com/office/powerpoint/2010/main" val="1292312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smtClean="0">
                <a:solidFill>
                  <a:srgbClr val="000000"/>
                </a:solidFill>
                <a:latin typeface="Arial"/>
                <a:ea typeface="Arial"/>
                <a:cs typeface="Arial"/>
                <a:sym typeface="Arial"/>
              </a:rPr>
              <a:t>As of 2017, anywhere from 5 percent to 26 percent of fitness operators, based on their business model, indicated they engaged with digital aggregators.</a:t>
            </a:r>
          </a:p>
          <a:p>
            <a:endParaRPr lang="en-US" sz="1100" b="0" i="0" u="none" strike="noStrike" cap="none" baseline="0" dirty="0" smtClean="0">
              <a:solidFill>
                <a:srgbClr val="000000"/>
              </a:solidFill>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“Imagine a set of tablets when you arrive, and other self-service options to streamline a large group of individuals arriving at once, with helpful service professionals available as needed,” says Sarah Abdallah, an interior architect and designer, whose been tasked with incorporating wellness elements for clients like the Ritz-Carlton and </a:t>
            </a:r>
            <a:r>
              <a:rPr lang="en-US" sz="1100" b="0" i="0" u="none" strike="noStrike" cap="none" dirty="0" smtClean="0">
                <a:solidFill>
                  <a:srgbClr val="000000"/>
                </a:solidFill>
                <a:effectLst/>
                <a:latin typeface="Arial"/>
                <a:ea typeface="Arial"/>
                <a:cs typeface="Arial"/>
                <a:sym typeface="Arial"/>
                <a:hlinkClick r:id="rId3"/>
              </a:rPr>
              <a:t>Neuehouse</a:t>
            </a:r>
            <a:r>
              <a:rPr lang="en-US" sz="1100" b="0" i="0" u="none" strike="noStrike" cap="none" dirty="0" smtClean="0">
                <a:solidFill>
                  <a:srgbClr val="000000"/>
                </a:solidFill>
                <a:effectLst/>
                <a:latin typeface="Arial"/>
                <a:ea typeface="Arial"/>
                <a:cs typeface="Arial"/>
                <a:sym typeface="Arial"/>
              </a:rPr>
              <a:t>, a private club and co-working space. Translation: a less frantic clamoring of leggings-clad folks scrambling to make it in time for the warm-up. “Technology can be integral in helping people make the transition from the chaotic outside world to going within,” -- “Well and Good” </a:t>
            </a:r>
            <a:endParaRPr dirty="0"/>
          </a:p>
        </p:txBody>
      </p:sp>
    </p:spTree>
    <p:extLst>
      <p:ext uri="{BB962C8B-B14F-4D97-AF65-F5344CB8AC3E}">
        <p14:creationId xmlns:p14="http://schemas.microsoft.com/office/powerpoint/2010/main" val="141971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457200" indent="-298450">
              <a:buFontTx/>
              <a:buChar char="-"/>
            </a:pPr>
            <a:r>
              <a:rPr lang="en-US" sz="1600" baseline="0" dirty="0" smtClean="0"/>
              <a:t>Align text</a:t>
            </a:r>
          </a:p>
          <a:p>
            <a:pPr marL="158750" indent="0">
              <a:buNone/>
            </a:pPr>
            <a:endParaRPr lang="en-US" sz="1600" baseline="0" dirty="0" smtClean="0"/>
          </a:p>
        </p:txBody>
      </p:sp>
    </p:spTree>
    <p:extLst>
      <p:ext uri="{BB962C8B-B14F-4D97-AF65-F5344CB8AC3E}">
        <p14:creationId xmlns:p14="http://schemas.microsoft.com/office/powerpoint/2010/main" val="4172108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2.bin"/><Relationship Id="rId5" Type="http://schemas.openxmlformats.org/officeDocument/2006/relationships/image" Target="../media/image1.emf"/><Relationship Id="rId1" Type="http://schemas.openxmlformats.org/officeDocument/2006/relationships/vmlDrawing" Target="../drawings/vmlDrawing2.vml"/><Relationship Id="rId2"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603294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tags" Target="../tags/tag2.xml"/><Relationship Id="rId15" Type="http://schemas.openxmlformats.org/officeDocument/2006/relationships/oleObject" Target="../embeddings/oleObject1.bin"/><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4"/>
            </p:custDataLst>
            <p:extLst>
              <p:ext uri="{D42A27DB-BD31-4B8C-83A1-F6EECF244321}">
                <p14:modId xmlns:p14="http://schemas.microsoft.com/office/powerpoint/2010/main" val="2102796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2"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tuurnup.com" TargetMode="External"/><Relationship Id="rId4" Type="http://schemas.openxmlformats.org/officeDocument/2006/relationships/hyperlink" Target="http://www.tuurnup.com" TargetMode="External"/><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tif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2.png"/><Relationship Id="rId11" Type="http://schemas.openxmlformats.org/officeDocument/2006/relationships/comments" Target="../comments/comment5.xm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tif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2.png"/><Relationship Id="rId10" Type="http://schemas.openxmlformats.org/officeDocument/2006/relationships/comments" Target="../comments/comment6.xml"/><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tif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2.png"/><Relationship Id="rId10" Type="http://schemas.openxmlformats.org/officeDocument/2006/relationships/comments" Target="../comments/comment7.xml"/><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tif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2.png"/><Relationship Id="rId10" Type="http://schemas.openxmlformats.org/officeDocument/2006/relationships/comments" Target="../comments/comment8.xm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2.png"/><Relationship Id="rId9" Type="http://schemas.openxmlformats.org/officeDocument/2006/relationships/comments" Target="../comments/comment9.xm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0.xml"/><Relationship Id="rId5" Type="http://schemas.openxmlformats.org/officeDocument/2006/relationships/image" Target="../media/image3.png"/><Relationship Id="rId6" Type="http://schemas.openxmlformats.org/officeDocument/2006/relationships/oleObject" Target="../embeddings/oleObject6.bin"/><Relationship Id="rId7" Type="http://schemas.openxmlformats.org/officeDocument/2006/relationships/image" Target="../media/image1.emf"/><Relationship Id="rId8" Type="http://schemas.openxmlformats.org/officeDocument/2006/relationships/image" Target="../media/image2.png"/><Relationship Id="rId1" Type="http://schemas.openxmlformats.org/officeDocument/2006/relationships/vmlDrawing" Target="../drawings/vmlDrawing6.vml"/><Relationship Id="rId2"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comments" Target="../comments/comment10.xml"/><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10.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27.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2.png"/><Relationship Id="rId19" Type="http://schemas.openxmlformats.org/officeDocument/2006/relationships/comments" Target="../comments/comment11.xml"/><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28.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2.png"/><Relationship Id="rId19" Type="http://schemas.openxmlformats.org/officeDocument/2006/relationships/comments" Target="../comments/comment12.xml"/><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29.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2.png"/><Relationship Id="rId19" Type="http://schemas.openxmlformats.org/officeDocument/2006/relationships/comments" Target="../comments/comment13.xml"/><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3.png"/><Relationship Id="rId6" Type="http://schemas.openxmlformats.org/officeDocument/2006/relationships/oleObject" Target="../embeddings/oleObject3.bin"/><Relationship Id="rId7" Type="http://schemas.openxmlformats.org/officeDocument/2006/relationships/image" Target="../media/image1.emf"/><Relationship Id="rId8" Type="http://schemas.openxmlformats.org/officeDocument/2006/relationships/image" Target="../media/image2.png"/><Relationship Id="rId1" Type="http://schemas.openxmlformats.org/officeDocument/2006/relationships/vmlDrawing" Target="../drawings/vmlDrawing3.vml"/><Relationship Id="rId2" Type="http://schemas.openxmlformats.org/officeDocument/2006/relationships/tags" Target="../tags/tag4.xml"/></Relationships>
</file>

<file path=ppt/slides/_rels/slide30.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2.png"/><Relationship Id="rId19" Type="http://schemas.openxmlformats.org/officeDocument/2006/relationships/comments" Target="../comments/comment14.xml"/><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8.jpg"/><Relationship Id="rId5" Type="http://schemas.openxmlformats.org/officeDocument/2006/relationships/image" Target="../media/image49.jp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8.jpg"/><Relationship Id="rId5" Type="http://schemas.openxmlformats.org/officeDocument/2006/relationships/image" Target="../media/image49.jp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3.png"/><Relationship Id="rId6" Type="http://schemas.openxmlformats.org/officeDocument/2006/relationships/oleObject" Target="../embeddings/oleObject4.bin"/><Relationship Id="rId7" Type="http://schemas.openxmlformats.org/officeDocument/2006/relationships/image" Target="../media/image1.emf"/><Relationship Id="rId8" Type="http://schemas.openxmlformats.org/officeDocument/2006/relationships/image" Target="../media/image2.png"/><Relationship Id="rId1" Type="http://schemas.openxmlformats.org/officeDocument/2006/relationships/vmlDrawing" Target="../drawings/vmlDrawing4.vml"/><Relationship Id="rId2" Type="http://schemas.openxmlformats.org/officeDocument/2006/relationships/tags" Target="../tags/tag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8.jpg"/><Relationship Id="rId5" Type="http://schemas.openxmlformats.org/officeDocument/2006/relationships/image" Target="../media/image49.jpg"/><Relationship Id="rId6" Type="http://schemas.openxmlformats.org/officeDocument/2006/relationships/image" Target="../media/image50.tiff"/><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tiff"/><Relationship Id="rId5" Type="http://schemas.openxmlformats.org/officeDocument/2006/relationships/comments" Target="../comments/comment15.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comments" Target="../comments/comment16.xml"/><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52.png"/><Relationship Id="rId19"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50.tiff"/><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45.xml.rels><?xml version="1.0" encoding="UTF-8" standalone="yes"?>
<Relationships xmlns="http://schemas.openxmlformats.org/package/2006/relationships"><Relationship Id="rId9" Type="http://schemas.openxmlformats.org/officeDocument/2006/relationships/image" Target="../media/image53.png"/><Relationship Id="rId20" Type="http://schemas.openxmlformats.org/officeDocument/2006/relationships/image" Target="../media/image2.png"/><Relationship Id="rId21" Type="http://schemas.openxmlformats.org/officeDocument/2006/relationships/comments" Target="../comments/comment17.xml"/><Relationship Id="rId10" Type="http://schemas.openxmlformats.org/officeDocument/2006/relationships/image" Target="../media/image22.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54.png"/><Relationship Id="rId14" Type="http://schemas.openxmlformats.org/officeDocument/2006/relationships/image" Target="../media/image29.png"/><Relationship Id="rId15" Type="http://schemas.openxmlformats.org/officeDocument/2006/relationships/image" Target="../media/image32.png"/><Relationship Id="rId16" Type="http://schemas.openxmlformats.org/officeDocument/2006/relationships/image" Target="../media/image23.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chart" Target="../charts/chart1.xml"/><Relationship Id="rId5" Type="http://schemas.openxmlformats.org/officeDocument/2006/relationships/image" Target="../media/image50.tiff"/><Relationship Id="rId6" Type="http://schemas.openxmlformats.org/officeDocument/2006/relationships/image" Target="../media/image41.png"/><Relationship Id="rId7" Type="http://schemas.openxmlformats.org/officeDocument/2006/relationships/image" Target="../media/image20.png"/><Relationship Id="rId8" Type="http://schemas.openxmlformats.org/officeDocument/2006/relationships/image" Target="../media/image28.png"/></Relationships>
</file>

<file path=ppt/slides/_rels/slide46.xml.rels><?xml version="1.0" encoding="UTF-8" standalone="yes"?>
<Relationships xmlns="http://schemas.openxmlformats.org/package/2006/relationships"><Relationship Id="rId9" Type="http://schemas.microsoft.com/office/2007/relationships/diagramDrawing" Target="../diagrams/drawing2.xml"/><Relationship Id="rId20" Type="http://schemas.openxmlformats.org/officeDocument/2006/relationships/image" Target="../media/image23.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3.png"/><Relationship Id="rId24" Type="http://schemas.openxmlformats.org/officeDocument/2006/relationships/image" Target="../media/image55.png"/><Relationship Id="rId25" Type="http://schemas.openxmlformats.org/officeDocument/2006/relationships/comments" Target="../comments/comment18.xml"/><Relationship Id="rId10" Type="http://schemas.openxmlformats.org/officeDocument/2006/relationships/image" Target="../media/image27.png"/><Relationship Id="rId11" Type="http://schemas.openxmlformats.org/officeDocument/2006/relationships/image" Target="../media/image20.png"/><Relationship Id="rId12" Type="http://schemas.openxmlformats.org/officeDocument/2006/relationships/image" Target="../media/image28.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9.png"/><Relationship Id="rId19"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50.tiff"/><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s>
</file>

<file path=ppt/slides/_rels/slide47.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comments" Target="../comments/comment19.xml"/><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52.png"/><Relationship Id="rId19"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50.tiff"/><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48.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comments" Target="../comments/comment20.xml"/><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52.png"/><Relationship Id="rId19"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50.tiff"/><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49.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comments" Target="../comments/comment21.xml"/><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52.png"/><Relationship Id="rId18" Type="http://schemas.openxmlformats.org/officeDocument/2006/relationships/image" Target="../media/image50.tiff"/><Relationship Id="rId19"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3.png"/><Relationship Id="rId6" Type="http://schemas.openxmlformats.org/officeDocument/2006/relationships/oleObject" Target="../embeddings/oleObject5.bin"/><Relationship Id="rId7" Type="http://schemas.openxmlformats.org/officeDocument/2006/relationships/image" Target="../media/image1.emf"/><Relationship Id="rId8" Type="http://schemas.openxmlformats.org/officeDocument/2006/relationships/image" Target="../media/image2.png"/><Relationship Id="rId1" Type="http://schemas.openxmlformats.org/officeDocument/2006/relationships/vmlDrawing" Target="../drawings/vmlDrawing5.vml"/><Relationship Id="rId2" Type="http://schemas.openxmlformats.org/officeDocument/2006/relationships/tags" Target="../tags/tag6.xml"/></Relationships>
</file>

<file path=ppt/slides/_rels/slide50.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52.png"/><Relationship Id="rId17" Type="http://schemas.openxmlformats.org/officeDocument/2006/relationships/image" Target="../media/image50.tiff"/><Relationship Id="rId18" Type="http://schemas.openxmlformats.org/officeDocument/2006/relationships/image" Target="../media/image33.png"/><Relationship Id="rId19" Type="http://schemas.openxmlformats.org/officeDocument/2006/relationships/comments" Target="../comments/comment22.xml"/><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637454" y="3158918"/>
            <a:ext cx="3869167" cy="575100"/>
          </a:xfrm>
          <a:prstGeom prst="rect">
            <a:avLst/>
          </a:prstGeom>
        </p:spPr>
        <p:txBody>
          <a:bodyPr spcFirstLastPara="1" wrap="none" lIns="91425" tIns="91425" rIns="91425" bIns="91425" anchor="b"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a:rPr>
              <a:t>WHEREVER, WHENEVER</a:t>
            </a:r>
            <a:endParaRPr sz="2400" b="1" dirty="0">
              <a:solidFill>
                <a:schemeClr val="bg1"/>
              </a:solidFill>
              <a:latin typeface="Glacial Indifference" charset="0"/>
              <a:ea typeface="Glacial Indifference" charset="0"/>
              <a:cs typeface="Glacial Indifference" charset="0"/>
              <a:sym typeface="Montserrat"/>
            </a:endParaRPr>
          </a:p>
        </p:txBody>
      </p:sp>
      <p:sp>
        <p:nvSpPr>
          <p:cNvPr id="55" name="Shape 55"/>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a:t>
            </a:fld>
            <a:endParaRPr dirty="0">
              <a:solidFill>
                <a:schemeClr val="bg1"/>
              </a:solidFill>
              <a:latin typeface="Montserrat"/>
              <a:ea typeface="Montserrat"/>
              <a:cs typeface="Montserrat"/>
              <a:sym typeface="Montserrat"/>
            </a:endParaRPr>
          </a:p>
        </p:txBody>
      </p:sp>
      <p:sp>
        <p:nvSpPr>
          <p:cNvPr id="56" name="Shape 56"/>
          <p:cNvSpPr txBox="1">
            <a:spLocks noGrp="1"/>
          </p:cNvSpPr>
          <p:nvPr>
            <p:ph type="ctrTitle"/>
          </p:nvPr>
        </p:nvSpPr>
        <p:spPr>
          <a:xfrm>
            <a:off x="2847788" y="4389025"/>
            <a:ext cx="3448500" cy="667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sz="1000" dirty="0">
              <a:solidFill>
                <a:schemeClr val="bg1"/>
              </a:solidFill>
              <a:latin typeface="Gill Sans Light" charset="0"/>
              <a:ea typeface="Gill Sans Light" charset="0"/>
              <a:cs typeface="Gill Sans Light" charset="0"/>
              <a:sym typeface="Montserrat"/>
            </a:endParaRPr>
          </a:p>
          <a:p>
            <a:pPr marL="0" lvl="0" indent="0">
              <a:spcBef>
                <a:spcPts val="0"/>
              </a:spcBef>
              <a:spcAft>
                <a:spcPts val="0"/>
              </a:spcAft>
              <a:buNone/>
            </a:pPr>
            <a:r>
              <a:rPr lang="en" sz="1000" b="1" u="sng" dirty="0" smtClean="0">
                <a:solidFill>
                  <a:schemeClr val="bg1"/>
                </a:solidFill>
                <a:latin typeface="Gill Sans Light" charset="0"/>
                <a:ea typeface="Gill Sans Light" charset="0"/>
                <a:cs typeface="Gill Sans Light" charset="0"/>
                <a:sym typeface="Montserrat"/>
                <a:hlinkClick r:id="rId3"/>
              </a:rPr>
              <a:t>flexit@flexit.fit</a:t>
            </a:r>
            <a:endParaRPr b="1" dirty="0">
              <a:solidFill>
                <a:schemeClr val="bg1"/>
              </a:solidFill>
              <a:latin typeface="Gill Sans Light" charset="0"/>
              <a:ea typeface="Gill Sans Light" charset="0"/>
              <a:cs typeface="Gill Sans Light" charset="0"/>
              <a:sym typeface="Montserrat"/>
            </a:endParaRPr>
          </a:p>
          <a:p>
            <a:pPr marL="0" lvl="0" indent="0" rtl="0">
              <a:spcBef>
                <a:spcPts val="0"/>
              </a:spcBef>
              <a:spcAft>
                <a:spcPts val="0"/>
              </a:spcAft>
              <a:buNone/>
            </a:pPr>
            <a:r>
              <a:rPr lang="en" sz="1000" b="1" u="sng" dirty="0" smtClean="0">
                <a:solidFill>
                  <a:schemeClr val="bg1"/>
                </a:solidFill>
                <a:latin typeface="Gill Sans Light" charset="0"/>
                <a:ea typeface="Gill Sans Light" charset="0"/>
                <a:cs typeface="Gill Sans Light" charset="0"/>
                <a:sym typeface="Montserrat"/>
                <a:hlinkClick r:id="rId4"/>
              </a:rPr>
              <a:t>www.flexit.fit</a:t>
            </a:r>
            <a:endParaRPr sz="600" b="1" dirty="0">
              <a:solidFill>
                <a:schemeClr val="bg1"/>
              </a:solidFill>
              <a:latin typeface="Gill Sans Light" charset="0"/>
              <a:ea typeface="Gill Sans Light" charset="0"/>
              <a:cs typeface="Gill Sans Light" charset="0"/>
              <a:sym typeface="Montserrat"/>
            </a:endParaRPr>
          </a:p>
          <a:p>
            <a:pPr marL="0" lvl="0" indent="0">
              <a:spcBef>
                <a:spcPts val="0"/>
              </a:spcBef>
              <a:spcAft>
                <a:spcPts val="0"/>
              </a:spcAft>
              <a:buNone/>
            </a:pPr>
            <a:r>
              <a:rPr lang="en-US" sz="800" dirty="0" smtClean="0">
                <a:solidFill>
                  <a:schemeClr val="bg1"/>
                </a:solidFill>
                <a:latin typeface="Gill Sans Light" charset="0"/>
                <a:ea typeface="Gill Sans Light" charset="0"/>
                <a:cs typeface="Gill Sans Light" charset="0"/>
                <a:sym typeface="Montserrat"/>
              </a:rPr>
              <a:t>Spring </a:t>
            </a:r>
            <a:r>
              <a:rPr lang="en" sz="800" dirty="0" smtClean="0">
                <a:solidFill>
                  <a:schemeClr val="bg1"/>
                </a:solidFill>
                <a:latin typeface="Gill Sans Light" charset="0"/>
                <a:ea typeface="Gill Sans Light" charset="0"/>
                <a:cs typeface="Gill Sans Light" charset="0"/>
                <a:sym typeface="Montserrat"/>
              </a:rPr>
              <a:t>2018</a:t>
            </a:r>
            <a:endParaRPr sz="800" dirty="0">
              <a:solidFill>
                <a:schemeClr val="bg1"/>
              </a:solidFill>
              <a:latin typeface="Gill Sans Light" charset="0"/>
              <a:ea typeface="Gill Sans Light" charset="0"/>
              <a:cs typeface="Gill Sans Light" charset="0"/>
              <a:sym typeface="Montserrat"/>
            </a:endParaRPr>
          </a:p>
          <a:p>
            <a:pPr marL="0" lvl="0" indent="0" rtl="0">
              <a:spcBef>
                <a:spcPts val="0"/>
              </a:spcBef>
              <a:spcAft>
                <a:spcPts val="0"/>
              </a:spcAft>
              <a:buClr>
                <a:schemeClr val="dk1"/>
              </a:buClr>
              <a:buSzPts val="1100"/>
              <a:buFont typeface="Arial"/>
              <a:buNone/>
            </a:pPr>
            <a:r>
              <a:rPr lang="en" sz="600" b="1" dirty="0">
                <a:solidFill>
                  <a:schemeClr val="bg1"/>
                </a:solidFill>
                <a:latin typeface="Gill Sans Light" charset="0"/>
                <a:ea typeface="Gill Sans Light" charset="0"/>
                <a:cs typeface="Gill Sans Light" charset="0"/>
                <a:sym typeface="Montserrat"/>
              </a:rPr>
              <a:t>Confidential &amp; Proprietary</a:t>
            </a:r>
            <a:endParaRPr sz="800" b="1" dirty="0">
              <a:solidFill>
                <a:schemeClr val="bg1"/>
              </a:solidFill>
              <a:latin typeface="Gill Sans Light" charset="0"/>
              <a:ea typeface="Gill Sans Light" charset="0"/>
              <a:cs typeface="Gill Sans Light" charset="0"/>
              <a:sym typeface="Montserra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77" y="1620241"/>
            <a:ext cx="7894119" cy="883670"/>
          </a:xfrm>
          <a:prstGeom prst="rect">
            <a:avLst/>
          </a:prstGeom>
        </p:spPr>
      </p:pic>
    </p:spTree>
    <p:extLst>
      <p:ext uri="{BB962C8B-B14F-4D97-AF65-F5344CB8AC3E}">
        <p14:creationId xmlns:p14="http://schemas.microsoft.com/office/powerpoint/2010/main" val="330111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10710" r="642" b="6073"/>
          <a:stretch/>
        </p:blipFill>
        <p:spPr>
          <a:xfrm flipH="1">
            <a:off x="0" y="0"/>
            <a:ext cx="9159498" cy="5143500"/>
          </a:xfrm>
          <a:prstGeom prst="rect">
            <a:avLst/>
          </a:prstGeom>
        </p:spPr>
      </p:pic>
      <p:sp>
        <p:nvSpPr>
          <p:cNvPr id="8" name="Rounded Rectangle 7"/>
          <p:cNvSpPr/>
          <p:nvPr/>
        </p:nvSpPr>
        <p:spPr>
          <a:xfrm>
            <a:off x="0" y="410024"/>
            <a:ext cx="9171268" cy="1038004"/>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a:xfrm>
            <a:off x="8498096"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10</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3733724" y="625405"/>
            <a:ext cx="2371241" cy="584775"/>
          </a:xfrm>
          <a:prstGeom prst="rect">
            <a:avLst/>
          </a:prstGeom>
          <a:noFill/>
        </p:spPr>
        <p:txBody>
          <a:bodyPr wrap="square" rtlCol="0">
            <a:spAutoFit/>
          </a:bodyPr>
          <a:lstStyle/>
          <a:p>
            <a:r>
              <a:rPr lang="en-US" sz="3200" b="1" dirty="0" smtClean="0">
                <a:solidFill>
                  <a:schemeClr val="bg1"/>
                </a:solidFill>
                <a:latin typeface="Glacial Indifference" charset="0"/>
                <a:ea typeface="Glacial Indifference" charset="0"/>
                <a:cs typeface="Glacial Indifference" charset="0"/>
              </a:rPr>
              <a:t>What if…</a:t>
            </a:r>
            <a:endParaRPr lang="en-US" sz="3200" b="1" dirty="0">
              <a:solidFill>
                <a:schemeClr val="bg1"/>
              </a:solidFill>
              <a:latin typeface="Glacial Indifference" charset="0"/>
              <a:ea typeface="Glacial Indifference" charset="0"/>
              <a:cs typeface="Glacial Indifference" charset="0"/>
            </a:endParaRPr>
          </a:p>
        </p:txBody>
      </p:sp>
      <p:sp>
        <p:nvSpPr>
          <p:cNvPr id="5" name="Rectangle 4"/>
          <p:cNvSpPr/>
          <p:nvPr/>
        </p:nvSpPr>
        <p:spPr>
          <a:xfrm>
            <a:off x="1836549" y="2181488"/>
            <a:ext cx="5486400" cy="1015663"/>
          </a:xfrm>
          <a:prstGeom prst="rect">
            <a:avLst/>
          </a:prstGeom>
        </p:spPr>
        <p:txBody>
          <a:bodyPr wrap="square">
            <a:spAutoFit/>
          </a:bodyPr>
          <a:lstStyle/>
          <a:p>
            <a:pPr algn="ctr"/>
            <a:r>
              <a:rPr lang="en-US" sz="2000" dirty="0">
                <a:solidFill>
                  <a:schemeClr val="bg1"/>
                </a:solidFill>
                <a:latin typeface="Glacial Indifference" charset="0"/>
                <a:ea typeface="Glacial Indifference" charset="0"/>
                <a:cs typeface="Glacial Indifference" charset="0"/>
              </a:rPr>
              <a:t>there were a solution that offered consumers the flexibility they expect while enabling facilities to deliver profitably?</a:t>
            </a:r>
          </a:p>
        </p:txBody>
      </p:sp>
      <p:sp>
        <p:nvSpPr>
          <p:cNvPr id="10" name="TextBox 9"/>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cxnSp>
        <p:nvCxnSpPr>
          <p:cNvPr id="13" name="Straight Connector 12"/>
          <p:cNvCxnSpPr/>
          <p:nvPr/>
        </p:nvCxnSpPr>
        <p:spPr>
          <a:xfrm>
            <a:off x="2926080" y="3781192"/>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42634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10710" r="642" b="6073"/>
          <a:stretch/>
        </p:blipFill>
        <p:spPr>
          <a:xfrm flipH="1">
            <a:off x="0" y="0"/>
            <a:ext cx="9159498" cy="5143500"/>
          </a:xfrm>
          <a:prstGeom prst="rect">
            <a:avLst/>
          </a:prstGeom>
        </p:spPr>
      </p:pic>
      <p:sp>
        <p:nvSpPr>
          <p:cNvPr id="8" name="Rounded Rectangle 7"/>
          <p:cNvSpPr/>
          <p:nvPr/>
        </p:nvSpPr>
        <p:spPr>
          <a:xfrm>
            <a:off x="0" y="410024"/>
            <a:ext cx="9171268" cy="1038004"/>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a:xfrm>
            <a:off x="8498096"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11</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1740459" y="636638"/>
            <a:ext cx="2371241" cy="584775"/>
          </a:xfrm>
          <a:prstGeom prst="rect">
            <a:avLst/>
          </a:prstGeom>
          <a:noFill/>
        </p:spPr>
        <p:txBody>
          <a:bodyPr wrap="square" rtlCol="0">
            <a:spAutoFit/>
          </a:bodyPr>
          <a:lstStyle/>
          <a:p>
            <a:pPr algn="ctr"/>
            <a:r>
              <a:rPr lang="en-US" sz="3200" b="1" dirty="0" smtClean="0">
                <a:solidFill>
                  <a:schemeClr val="bg1"/>
                </a:solidFill>
                <a:latin typeface="Glacial Indifference" charset="0"/>
                <a:ea typeface="Glacial Indifference" charset="0"/>
                <a:cs typeface="Glacial Indifference" charset="0"/>
              </a:rPr>
              <a:t>What if…</a:t>
            </a:r>
            <a:endParaRPr lang="en-US" sz="3200" b="1" dirty="0">
              <a:solidFill>
                <a:schemeClr val="bg1"/>
              </a:solidFill>
              <a:latin typeface="Glacial Indifference" charset="0"/>
              <a:ea typeface="Glacial Indifference" charset="0"/>
              <a:cs typeface="Glacial Indifference" charset="0"/>
            </a:endParaRPr>
          </a:p>
        </p:txBody>
      </p:sp>
      <p:sp>
        <p:nvSpPr>
          <p:cNvPr id="5" name="Rectangle 4"/>
          <p:cNvSpPr/>
          <p:nvPr/>
        </p:nvSpPr>
        <p:spPr>
          <a:xfrm>
            <a:off x="1836549" y="2187460"/>
            <a:ext cx="5486400" cy="1015663"/>
          </a:xfrm>
          <a:prstGeom prst="rect">
            <a:avLst/>
          </a:prstGeom>
        </p:spPr>
        <p:txBody>
          <a:bodyPr wrap="square">
            <a:spAutoFit/>
          </a:bodyPr>
          <a:lstStyle/>
          <a:p>
            <a:pPr algn="r"/>
            <a:r>
              <a:rPr lang="en-US" sz="2000" dirty="0">
                <a:solidFill>
                  <a:schemeClr val="bg1"/>
                </a:solidFill>
                <a:latin typeface="Glacial Indifference" charset="0"/>
                <a:ea typeface="Glacial Indifference" charset="0"/>
                <a:cs typeface="Glacial Indifference" charset="0"/>
              </a:rPr>
              <a:t>there were a solution that offered consumers the flexibility they expect while enabling facilities to deliver profitably?</a:t>
            </a:r>
          </a:p>
        </p:txBody>
      </p:sp>
      <p:sp>
        <p:nvSpPr>
          <p:cNvPr id="10" name="TextBox 9"/>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cxnSp>
        <p:nvCxnSpPr>
          <p:cNvPr id="13" name="Straight Connector 12"/>
          <p:cNvCxnSpPr/>
          <p:nvPr/>
        </p:nvCxnSpPr>
        <p:spPr>
          <a:xfrm>
            <a:off x="2926080" y="3781192"/>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598807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10710" r="642" b="6073"/>
          <a:stretch/>
        </p:blipFill>
        <p:spPr>
          <a:xfrm flipH="1">
            <a:off x="0" y="0"/>
            <a:ext cx="9159498" cy="5143500"/>
          </a:xfrm>
          <a:prstGeom prst="rect">
            <a:avLst/>
          </a:prstGeom>
        </p:spPr>
      </p:pic>
      <p:sp>
        <p:nvSpPr>
          <p:cNvPr id="8" name="Rounded Rectangle 7"/>
          <p:cNvSpPr/>
          <p:nvPr/>
        </p:nvSpPr>
        <p:spPr>
          <a:xfrm>
            <a:off x="0" y="410024"/>
            <a:ext cx="9171268" cy="1038004"/>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a:xfrm>
            <a:off x="8498096"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12</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774914" y="636638"/>
            <a:ext cx="2371241" cy="584775"/>
          </a:xfrm>
          <a:prstGeom prst="rect">
            <a:avLst/>
          </a:prstGeom>
          <a:noFill/>
        </p:spPr>
        <p:txBody>
          <a:bodyPr wrap="square" rtlCol="0">
            <a:spAutoFit/>
          </a:bodyPr>
          <a:lstStyle/>
          <a:p>
            <a:r>
              <a:rPr lang="en-US" sz="3200" b="1" dirty="0" smtClean="0">
                <a:solidFill>
                  <a:schemeClr val="bg1"/>
                </a:solidFill>
                <a:latin typeface="Glacial Indifference" charset="0"/>
                <a:ea typeface="Glacial Indifference" charset="0"/>
                <a:cs typeface="Glacial Indifference" charset="0"/>
              </a:rPr>
              <a:t>What if…</a:t>
            </a:r>
            <a:endParaRPr lang="en-US" sz="3200" b="1" dirty="0">
              <a:solidFill>
                <a:schemeClr val="bg1"/>
              </a:solidFill>
              <a:latin typeface="Glacial Indifference" charset="0"/>
              <a:ea typeface="Glacial Indifference" charset="0"/>
              <a:cs typeface="Glacial Indifference" charset="0"/>
            </a:endParaRPr>
          </a:p>
        </p:txBody>
      </p:sp>
      <p:sp>
        <p:nvSpPr>
          <p:cNvPr id="5" name="Rectangle 4"/>
          <p:cNvSpPr/>
          <p:nvPr/>
        </p:nvSpPr>
        <p:spPr>
          <a:xfrm>
            <a:off x="1836549" y="2187460"/>
            <a:ext cx="5486400" cy="1015663"/>
          </a:xfrm>
          <a:prstGeom prst="rect">
            <a:avLst/>
          </a:prstGeom>
        </p:spPr>
        <p:txBody>
          <a:bodyPr wrap="square">
            <a:spAutoFit/>
          </a:bodyPr>
          <a:lstStyle/>
          <a:p>
            <a:pPr algn="ctr"/>
            <a:r>
              <a:rPr lang="en-US" sz="2000" dirty="0">
                <a:solidFill>
                  <a:schemeClr val="bg1"/>
                </a:solidFill>
                <a:latin typeface="Glacial Indifference" charset="0"/>
                <a:ea typeface="Glacial Indifference" charset="0"/>
                <a:cs typeface="Glacial Indifference" charset="0"/>
              </a:rPr>
              <a:t>there were a solution that offered consumers the flexibility they expect while enabling facilities to deliver profitably?</a:t>
            </a:r>
          </a:p>
        </p:txBody>
      </p:sp>
      <p:sp>
        <p:nvSpPr>
          <p:cNvPr id="10" name="TextBox 9"/>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cxnSp>
        <p:nvCxnSpPr>
          <p:cNvPr id="13" name="Straight Connector 12"/>
          <p:cNvCxnSpPr/>
          <p:nvPr/>
        </p:nvCxnSpPr>
        <p:spPr>
          <a:xfrm>
            <a:off x="2926080" y="3781192"/>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811741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7"/>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cxnSp>
        <p:nvCxnSpPr>
          <p:cNvPr id="42" name="Straight Connector 41"/>
          <p:cNvCxnSpPr/>
          <p:nvPr/>
        </p:nvCxnSpPr>
        <p:spPr>
          <a:xfrm flipV="1">
            <a:off x="-435429" y="2571750"/>
            <a:ext cx="10119360" cy="97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071590" cy="17418"/>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4"/>
          <a:stretch>
            <a:fillRect/>
          </a:stretch>
        </p:blipFill>
        <p:spPr>
          <a:xfrm>
            <a:off x="4513686" y="-1085568"/>
            <a:ext cx="4097059" cy="456995"/>
          </a:xfrm>
          <a:prstGeom prst="rect">
            <a:avLst/>
          </a:prstGeom>
        </p:spPr>
      </p:pic>
      <p:grpSp>
        <p:nvGrpSpPr>
          <p:cNvPr id="6" name="Group 5"/>
          <p:cNvGrpSpPr/>
          <p:nvPr/>
        </p:nvGrpSpPr>
        <p:grpSpPr>
          <a:xfrm>
            <a:off x="1666896" y="164828"/>
            <a:ext cx="1956226" cy="1148042"/>
            <a:chOff x="1543294" y="161811"/>
            <a:chExt cx="1956226" cy="1148042"/>
          </a:xfrm>
        </p:grpSpPr>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Discover</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gyms in your community</a:t>
              </a:r>
              <a:endParaRPr lang="en-US" dirty="0">
                <a:solidFill>
                  <a:schemeClr val="bg1"/>
                </a:solidFill>
                <a:latin typeface="Glacial Indifference" charset="0"/>
                <a:ea typeface="Glacial Indifference" charset="0"/>
                <a:cs typeface="Glacial Indifference" charset="0"/>
              </a:endParaRPr>
            </a:p>
          </p:txBody>
        </p:sp>
      </p:grpSp>
      <p:grpSp>
        <p:nvGrpSpPr>
          <p:cNvPr id="5" name="Group 4"/>
          <p:cNvGrpSpPr/>
          <p:nvPr/>
        </p:nvGrpSpPr>
        <p:grpSpPr>
          <a:xfrm>
            <a:off x="5286573" y="172406"/>
            <a:ext cx="2227983" cy="1117916"/>
            <a:chOff x="5286573" y="172406"/>
            <a:chExt cx="2227983" cy="1117916"/>
          </a:xfrm>
        </p:grpSpPr>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Glacial Indifference" charset="0"/>
                  <a:ea typeface="Glacial Indifference" charset="0"/>
                  <a:cs typeface="Glacial Indifference" charset="0"/>
                  <a:sym typeface="Montserrat Medium"/>
                </a:rPr>
                <a:t>Check-in</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with a quick and easy scan</a:t>
              </a:r>
              <a:endParaRPr lang="en-US" dirty="0">
                <a:solidFill>
                  <a:schemeClr val="bg1"/>
                </a:solidFill>
                <a:latin typeface="Glacial Indifference" charset="0"/>
                <a:ea typeface="Glacial Indifference" charset="0"/>
                <a:cs typeface="Glacial Indifference" charset="0"/>
              </a:endParaRPr>
            </a:p>
          </p:txBody>
        </p:sp>
      </p:grpSp>
      <p:grpSp>
        <p:nvGrpSpPr>
          <p:cNvPr id="4" name="Group 3"/>
          <p:cNvGrpSpPr/>
          <p:nvPr/>
        </p:nvGrpSpPr>
        <p:grpSpPr>
          <a:xfrm>
            <a:off x="5321419" y="3655075"/>
            <a:ext cx="2158290" cy="835645"/>
            <a:chOff x="5507898" y="3596039"/>
            <a:chExt cx="2158290" cy="835645"/>
          </a:xfrm>
        </p:grpSpPr>
        <p:sp>
          <p:nvSpPr>
            <p:cNvPr id="61" name="Shape 204"/>
            <p:cNvSpPr txBox="1"/>
            <p:nvPr/>
          </p:nvSpPr>
          <p:spPr>
            <a:xfrm>
              <a:off x="5507898" y="3596039"/>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bg1"/>
                  </a:solidFill>
                  <a:latin typeface="Glacial Indifference" charset="0"/>
                  <a:ea typeface="Glacial Indifference" charset="0"/>
                  <a:cs typeface="Glacial Indifference" charset="0"/>
                  <a:sym typeface="Montserrat Medium"/>
                </a:rPr>
                <a:t>FlexIt!</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1" name="TextBox 90"/>
            <p:cNvSpPr txBox="1"/>
            <p:nvPr/>
          </p:nvSpPr>
          <p:spPr>
            <a:xfrm>
              <a:off x="5767720" y="4123907"/>
              <a:ext cx="1898468" cy="307777"/>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using the mobile app</a:t>
              </a:r>
              <a:endParaRPr lang="en-US" dirty="0">
                <a:solidFill>
                  <a:schemeClr val="bg1"/>
                </a:solidFill>
                <a:latin typeface="Glacial Indifference" charset="0"/>
                <a:ea typeface="Glacial Indifference" charset="0"/>
                <a:cs typeface="Glacial Indifference" charset="0"/>
              </a:endParaRPr>
            </a:p>
          </p:txBody>
        </p:sp>
      </p:grpSp>
      <p:grpSp>
        <p:nvGrpSpPr>
          <p:cNvPr id="3" name="Group 2"/>
          <p:cNvGrpSpPr/>
          <p:nvPr/>
        </p:nvGrpSpPr>
        <p:grpSpPr>
          <a:xfrm>
            <a:off x="1529592" y="3618455"/>
            <a:ext cx="2076957" cy="1051947"/>
            <a:chOff x="1442245" y="3588875"/>
            <a:chExt cx="2076957" cy="1051947"/>
          </a:xfrm>
        </p:grpSpPr>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Review</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your activity and progress</a:t>
              </a:r>
              <a:endParaRPr lang="en-US" dirty="0">
                <a:solidFill>
                  <a:schemeClr val="bg1"/>
                </a:solidFill>
                <a:latin typeface="Glacial Indifference" charset="0"/>
                <a:ea typeface="Glacial Indifference" charset="0"/>
                <a:cs typeface="Glacial Indifference" charset="0"/>
              </a:endParaRPr>
            </a:p>
          </p:txBody>
        </p:sp>
      </p:grpSp>
      <p:cxnSp>
        <p:nvCxnSpPr>
          <p:cNvPr id="84" name="Straight Connector 83"/>
          <p:cNvCxnSpPr/>
          <p:nvPr/>
        </p:nvCxnSpPr>
        <p:spPr>
          <a:xfrm>
            <a:off x="4572000" y="-53346"/>
            <a:ext cx="0" cy="5722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Shape 414"/>
          <p:cNvSpPr/>
          <p:nvPr/>
        </p:nvSpPr>
        <p:spPr>
          <a:xfrm rot="10800000" flipH="1">
            <a:off x="2226228" y="1575322"/>
            <a:ext cx="4691539" cy="1925992"/>
          </a:xfrm>
          <a:prstGeom prst="round2SameRect">
            <a:avLst>
              <a:gd name="adj1" fmla="val 9318"/>
              <a:gd name="adj2" fmla="val 10649"/>
            </a:avLst>
          </a:prstGeom>
          <a:solidFill>
            <a:schemeClr val="bg1"/>
          </a:solidFill>
          <a:ln w="22225">
            <a:solidFill>
              <a:srgbClr val="70E4F9"/>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TextBox 30"/>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9903" y="329261"/>
            <a:ext cx="2191522" cy="219152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29" y="414329"/>
            <a:ext cx="2103120" cy="21031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872" y="2807393"/>
            <a:ext cx="2182054" cy="218205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3384" y="2807393"/>
            <a:ext cx="2230950" cy="2230950"/>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13</a:t>
            </a:fld>
            <a:endParaRPr dirty="0">
              <a:solidFill>
                <a:schemeClr val="bg1"/>
              </a:solidFill>
              <a:latin typeface="Montserrat"/>
              <a:ea typeface="Montserrat"/>
              <a:cs typeface="Montserrat"/>
              <a:sym typeface="Montserrat"/>
            </a:endParaRPr>
          </a:p>
        </p:txBody>
      </p:sp>
      <p:sp>
        <p:nvSpPr>
          <p:cNvPr id="10" name="TextBox 9"/>
          <p:cNvSpPr txBox="1"/>
          <p:nvPr/>
        </p:nvSpPr>
        <p:spPr>
          <a:xfrm>
            <a:off x="2427039" y="2762739"/>
            <a:ext cx="4289915" cy="338554"/>
          </a:xfrm>
          <a:prstGeom prst="rect">
            <a:avLst/>
          </a:prstGeom>
          <a:noFill/>
        </p:spPr>
        <p:txBody>
          <a:bodyPr wrap="square" rtlCol="0">
            <a:spAutoFit/>
          </a:bodyPr>
          <a:lstStyle/>
          <a:p>
            <a:pPr algn="ctr"/>
            <a:r>
              <a:rPr lang="en-US" sz="800" dirty="0" smtClean="0">
                <a:latin typeface="Glacial Indifference" charset="0"/>
              </a:rPr>
              <a:t>THE A-LA-CARTE FITNESS SOLUTION THAT ALLOWS USERS TO WORK-OUT WHERE THEY WANT, WHEN THEY WANT  AND PAY ONLY FOR THE TIME THEY USE</a:t>
            </a:r>
            <a:endParaRPr lang="en-US" sz="800" dirty="0">
              <a:latin typeface="Glacial Indifference" charset="0"/>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3398" y="2095729"/>
            <a:ext cx="3895237" cy="436034"/>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5437214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7"/>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cxnSp>
        <p:nvCxnSpPr>
          <p:cNvPr id="42" name="Straight Connector 41"/>
          <p:cNvCxnSpPr/>
          <p:nvPr/>
        </p:nvCxnSpPr>
        <p:spPr>
          <a:xfrm flipV="1">
            <a:off x="-435429" y="2571750"/>
            <a:ext cx="10119360" cy="97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071590" cy="17418"/>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4"/>
          <a:stretch>
            <a:fillRect/>
          </a:stretch>
        </p:blipFill>
        <p:spPr>
          <a:xfrm>
            <a:off x="4513686" y="-1085568"/>
            <a:ext cx="4097059" cy="456995"/>
          </a:xfrm>
          <a:prstGeom prst="rect">
            <a:avLst/>
          </a:prstGeom>
        </p:spPr>
      </p:pic>
      <p:grpSp>
        <p:nvGrpSpPr>
          <p:cNvPr id="6" name="Group 5"/>
          <p:cNvGrpSpPr/>
          <p:nvPr/>
        </p:nvGrpSpPr>
        <p:grpSpPr>
          <a:xfrm>
            <a:off x="1666896" y="164828"/>
            <a:ext cx="1956226" cy="1148042"/>
            <a:chOff x="1543294" y="161811"/>
            <a:chExt cx="1956226" cy="1148042"/>
          </a:xfrm>
        </p:grpSpPr>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Discover</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gyms in your community</a:t>
              </a:r>
              <a:endParaRPr lang="en-US" dirty="0">
                <a:solidFill>
                  <a:schemeClr val="bg1"/>
                </a:solidFill>
                <a:latin typeface="Glacial Indifference" charset="0"/>
                <a:ea typeface="Glacial Indifference" charset="0"/>
                <a:cs typeface="Glacial Indifference" charset="0"/>
              </a:endParaRPr>
            </a:p>
          </p:txBody>
        </p:sp>
      </p:grpSp>
      <p:grpSp>
        <p:nvGrpSpPr>
          <p:cNvPr id="5" name="Group 4"/>
          <p:cNvGrpSpPr/>
          <p:nvPr/>
        </p:nvGrpSpPr>
        <p:grpSpPr>
          <a:xfrm>
            <a:off x="5286573" y="172406"/>
            <a:ext cx="2227983" cy="1117916"/>
            <a:chOff x="5286573" y="172406"/>
            <a:chExt cx="2227983" cy="1117916"/>
          </a:xfrm>
        </p:grpSpPr>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Glacial Indifference" charset="0"/>
                  <a:ea typeface="Glacial Indifference" charset="0"/>
                  <a:cs typeface="Glacial Indifference" charset="0"/>
                  <a:sym typeface="Montserrat Medium"/>
                </a:rPr>
                <a:t>Check-in</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with a quick and easy scan</a:t>
              </a:r>
              <a:endParaRPr lang="en-US" dirty="0">
                <a:solidFill>
                  <a:schemeClr val="bg1"/>
                </a:solidFill>
                <a:latin typeface="Glacial Indifference" charset="0"/>
                <a:ea typeface="Glacial Indifference" charset="0"/>
                <a:cs typeface="Glacial Indifference" charset="0"/>
              </a:endParaRPr>
            </a:p>
          </p:txBody>
        </p:sp>
      </p:grpSp>
      <p:grpSp>
        <p:nvGrpSpPr>
          <p:cNvPr id="4" name="Group 3"/>
          <p:cNvGrpSpPr/>
          <p:nvPr/>
        </p:nvGrpSpPr>
        <p:grpSpPr>
          <a:xfrm>
            <a:off x="5321419" y="3655075"/>
            <a:ext cx="2158290" cy="835645"/>
            <a:chOff x="5507898" y="3596039"/>
            <a:chExt cx="2158290" cy="835645"/>
          </a:xfrm>
        </p:grpSpPr>
        <p:sp>
          <p:nvSpPr>
            <p:cNvPr id="61" name="Shape 204"/>
            <p:cNvSpPr txBox="1"/>
            <p:nvPr/>
          </p:nvSpPr>
          <p:spPr>
            <a:xfrm>
              <a:off x="5507898" y="3596039"/>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bg1"/>
                  </a:solidFill>
                  <a:latin typeface="Glacial Indifference" charset="0"/>
                  <a:ea typeface="Glacial Indifference" charset="0"/>
                  <a:cs typeface="Glacial Indifference" charset="0"/>
                  <a:sym typeface="Montserrat Medium"/>
                </a:rPr>
                <a:t>FlexIt!</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1" name="TextBox 90"/>
            <p:cNvSpPr txBox="1"/>
            <p:nvPr/>
          </p:nvSpPr>
          <p:spPr>
            <a:xfrm>
              <a:off x="5767720" y="4123907"/>
              <a:ext cx="1898468" cy="307777"/>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using the mobile app</a:t>
              </a:r>
              <a:endParaRPr lang="en-US" dirty="0">
                <a:solidFill>
                  <a:schemeClr val="bg1"/>
                </a:solidFill>
                <a:latin typeface="Glacial Indifference" charset="0"/>
                <a:ea typeface="Glacial Indifference" charset="0"/>
                <a:cs typeface="Glacial Indifference" charset="0"/>
              </a:endParaRPr>
            </a:p>
          </p:txBody>
        </p:sp>
      </p:grpSp>
      <p:grpSp>
        <p:nvGrpSpPr>
          <p:cNvPr id="3" name="Group 2"/>
          <p:cNvGrpSpPr/>
          <p:nvPr/>
        </p:nvGrpSpPr>
        <p:grpSpPr>
          <a:xfrm>
            <a:off x="1529592" y="3618455"/>
            <a:ext cx="2076957" cy="1051947"/>
            <a:chOff x="1442245" y="3588875"/>
            <a:chExt cx="2076957" cy="1051947"/>
          </a:xfrm>
        </p:grpSpPr>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Review</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your activity and progress</a:t>
              </a:r>
              <a:endParaRPr lang="en-US" dirty="0">
                <a:solidFill>
                  <a:schemeClr val="bg1"/>
                </a:solidFill>
                <a:latin typeface="Glacial Indifference" charset="0"/>
                <a:ea typeface="Glacial Indifference" charset="0"/>
                <a:cs typeface="Glacial Indifference" charset="0"/>
              </a:endParaRPr>
            </a:p>
          </p:txBody>
        </p:sp>
      </p:grpSp>
      <p:cxnSp>
        <p:nvCxnSpPr>
          <p:cNvPr id="84" name="Straight Connector 83"/>
          <p:cNvCxnSpPr/>
          <p:nvPr/>
        </p:nvCxnSpPr>
        <p:spPr>
          <a:xfrm>
            <a:off x="4572000" y="-53346"/>
            <a:ext cx="0" cy="5722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Shape 414"/>
          <p:cNvSpPr/>
          <p:nvPr/>
        </p:nvSpPr>
        <p:spPr>
          <a:xfrm rot="10800000" flipH="1">
            <a:off x="2226228" y="1575322"/>
            <a:ext cx="4691539" cy="1925992"/>
          </a:xfrm>
          <a:prstGeom prst="round2SameRect">
            <a:avLst>
              <a:gd name="adj1" fmla="val 9318"/>
              <a:gd name="adj2" fmla="val 10649"/>
            </a:avLst>
          </a:prstGeom>
          <a:solidFill>
            <a:schemeClr val="tx1"/>
          </a:solidFill>
          <a:ln w="22225">
            <a:solidFill>
              <a:srgbClr val="70E4F9"/>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TextBox 30"/>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9903" y="329261"/>
            <a:ext cx="2191522" cy="219152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29" y="414329"/>
            <a:ext cx="2103120" cy="21031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872" y="2807393"/>
            <a:ext cx="2182054" cy="218205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3384" y="2807393"/>
            <a:ext cx="2230950" cy="2230950"/>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14</a:t>
            </a:fld>
            <a:endParaRPr dirty="0">
              <a:solidFill>
                <a:schemeClr val="bg1"/>
              </a:solidFill>
              <a:latin typeface="Montserrat"/>
              <a:ea typeface="Montserrat"/>
              <a:cs typeface="Montserrat"/>
              <a:sym typeface="Montserrat"/>
            </a:endParaRPr>
          </a:p>
        </p:txBody>
      </p:sp>
      <p:sp>
        <p:nvSpPr>
          <p:cNvPr id="10" name="TextBox 9"/>
          <p:cNvSpPr txBox="1"/>
          <p:nvPr/>
        </p:nvSpPr>
        <p:spPr>
          <a:xfrm>
            <a:off x="2427039" y="2762739"/>
            <a:ext cx="4289915" cy="338554"/>
          </a:xfrm>
          <a:prstGeom prst="rect">
            <a:avLst/>
          </a:prstGeom>
          <a:noFill/>
        </p:spPr>
        <p:txBody>
          <a:bodyPr wrap="square" rtlCol="0">
            <a:spAutoFit/>
          </a:bodyPr>
          <a:lstStyle/>
          <a:p>
            <a:pPr algn="ctr"/>
            <a:r>
              <a:rPr lang="en-US" sz="800" dirty="0" smtClean="0">
                <a:solidFill>
                  <a:schemeClr val="bg1"/>
                </a:solidFill>
                <a:latin typeface="Glacial Indifference" charset="0"/>
              </a:rPr>
              <a:t>THE A-LA-CARTE FITNESS SOLUTION THAT ALLOWS USERS TO WORK-OUT WHERE THEY WANT, WHEN THEY WANT  AND PAY ONLY FOR THE TIME THEY USE</a:t>
            </a:r>
            <a:endParaRPr lang="en-US" sz="800" dirty="0">
              <a:solidFill>
                <a:schemeClr val="bg1"/>
              </a:solidFill>
              <a:latin typeface="Glacial Indifference" charset="0"/>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3398" y="2095729"/>
            <a:ext cx="3895237" cy="436033"/>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8107309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7"/>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cxnSp>
        <p:nvCxnSpPr>
          <p:cNvPr id="42" name="Straight Connector 41"/>
          <p:cNvCxnSpPr/>
          <p:nvPr/>
        </p:nvCxnSpPr>
        <p:spPr>
          <a:xfrm flipV="1">
            <a:off x="-435429" y="2571750"/>
            <a:ext cx="10119360" cy="97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071590" cy="17418"/>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4"/>
          <a:stretch>
            <a:fillRect/>
          </a:stretch>
        </p:blipFill>
        <p:spPr>
          <a:xfrm>
            <a:off x="4513686" y="-1085568"/>
            <a:ext cx="4097059" cy="456995"/>
          </a:xfrm>
          <a:prstGeom prst="rect">
            <a:avLst/>
          </a:prstGeom>
        </p:spPr>
      </p:pic>
      <p:grpSp>
        <p:nvGrpSpPr>
          <p:cNvPr id="6" name="Group 5"/>
          <p:cNvGrpSpPr/>
          <p:nvPr/>
        </p:nvGrpSpPr>
        <p:grpSpPr>
          <a:xfrm>
            <a:off x="1666896" y="164828"/>
            <a:ext cx="1956226" cy="1148042"/>
            <a:chOff x="1543294" y="161811"/>
            <a:chExt cx="1956226" cy="1148042"/>
          </a:xfrm>
        </p:grpSpPr>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Discover</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gyms in your community</a:t>
              </a:r>
              <a:endParaRPr lang="en-US" dirty="0">
                <a:solidFill>
                  <a:schemeClr val="bg1"/>
                </a:solidFill>
                <a:latin typeface="Glacial Indifference" charset="0"/>
                <a:ea typeface="Glacial Indifference" charset="0"/>
                <a:cs typeface="Glacial Indifference" charset="0"/>
              </a:endParaRPr>
            </a:p>
          </p:txBody>
        </p:sp>
      </p:grpSp>
      <p:grpSp>
        <p:nvGrpSpPr>
          <p:cNvPr id="5" name="Group 4"/>
          <p:cNvGrpSpPr/>
          <p:nvPr/>
        </p:nvGrpSpPr>
        <p:grpSpPr>
          <a:xfrm>
            <a:off x="5286573" y="172406"/>
            <a:ext cx="2227983" cy="1117916"/>
            <a:chOff x="5286573" y="172406"/>
            <a:chExt cx="2227983" cy="1117916"/>
          </a:xfrm>
        </p:grpSpPr>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Glacial Indifference" charset="0"/>
                  <a:ea typeface="Glacial Indifference" charset="0"/>
                  <a:cs typeface="Glacial Indifference" charset="0"/>
                  <a:sym typeface="Montserrat Medium"/>
                </a:rPr>
                <a:t>Check-in</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with a quick and easy scan</a:t>
              </a:r>
              <a:endParaRPr lang="en-US" dirty="0">
                <a:solidFill>
                  <a:schemeClr val="bg1"/>
                </a:solidFill>
                <a:latin typeface="Glacial Indifference" charset="0"/>
                <a:ea typeface="Glacial Indifference" charset="0"/>
                <a:cs typeface="Glacial Indifference" charset="0"/>
              </a:endParaRPr>
            </a:p>
          </p:txBody>
        </p:sp>
      </p:grpSp>
      <p:grpSp>
        <p:nvGrpSpPr>
          <p:cNvPr id="4" name="Group 3"/>
          <p:cNvGrpSpPr/>
          <p:nvPr/>
        </p:nvGrpSpPr>
        <p:grpSpPr>
          <a:xfrm>
            <a:off x="5321419" y="3655075"/>
            <a:ext cx="2158290" cy="835645"/>
            <a:chOff x="5507898" y="3596039"/>
            <a:chExt cx="2158290" cy="835645"/>
          </a:xfrm>
        </p:grpSpPr>
        <p:sp>
          <p:nvSpPr>
            <p:cNvPr id="61" name="Shape 204"/>
            <p:cNvSpPr txBox="1"/>
            <p:nvPr/>
          </p:nvSpPr>
          <p:spPr>
            <a:xfrm>
              <a:off x="5507898" y="3596039"/>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bg1"/>
                  </a:solidFill>
                  <a:latin typeface="Glacial Indifference" charset="0"/>
                  <a:ea typeface="Glacial Indifference" charset="0"/>
                  <a:cs typeface="Glacial Indifference" charset="0"/>
                  <a:sym typeface="Montserrat Medium"/>
                </a:rPr>
                <a:t>FlexIt!</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1" name="TextBox 90"/>
            <p:cNvSpPr txBox="1"/>
            <p:nvPr/>
          </p:nvSpPr>
          <p:spPr>
            <a:xfrm>
              <a:off x="5767720" y="4123907"/>
              <a:ext cx="1898468" cy="307777"/>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using the mobile app</a:t>
              </a:r>
              <a:endParaRPr lang="en-US" dirty="0">
                <a:solidFill>
                  <a:schemeClr val="bg1"/>
                </a:solidFill>
                <a:latin typeface="Glacial Indifference" charset="0"/>
                <a:ea typeface="Glacial Indifference" charset="0"/>
                <a:cs typeface="Glacial Indifference" charset="0"/>
              </a:endParaRPr>
            </a:p>
          </p:txBody>
        </p:sp>
      </p:grpSp>
      <p:grpSp>
        <p:nvGrpSpPr>
          <p:cNvPr id="3" name="Group 2"/>
          <p:cNvGrpSpPr/>
          <p:nvPr/>
        </p:nvGrpSpPr>
        <p:grpSpPr>
          <a:xfrm>
            <a:off x="1529592" y="3618455"/>
            <a:ext cx="2076957" cy="1051947"/>
            <a:chOff x="1442245" y="3588875"/>
            <a:chExt cx="2076957" cy="1051947"/>
          </a:xfrm>
        </p:grpSpPr>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Review</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your activity and progress</a:t>
              </a:r>
              <a:endParaRPr lang="en-US" dirty="0">
                <a:solidFill>
                  <a:schemeClr val="bg1"/>
                </a:solidFill>
                <a:latin typeface="Glacial Indifference" charset="0"/>
                <a:ea typeface="Glacial Indifference" charset="0"/>
                <a:cs typeface="Glacial Indifference" charset="0"/>
              </a:endParaRPr>
            </a:p>
          </p:txBody>
        </p:sp>
      </p:grpSp>
      <p:cxnSp>
        <p:nvCxnSpPr>
          <p:cNvPr id="84" name="Straight Connector 83"/>
          <p:cNvCxnSpPr/>
          <p:nvPr/>
        </p:nvCxnSpPr>
        <p:spPr>
          <a:xfrm>
            <a:off x="4572000" y="-53346"/>
            <a:ext cx="0" cy="5722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Shape 414"/>
          <p:cNvSpPr/>
          <p:nvPr/>
        </p:nvSpPr>
        <p:spPr>
          <a:xfrm rot="10800000" flipH="1">
            <a:off x="2226228" y="1575322"/>
            <a:ext cx="4691539" cy="1925992"/>
          </a:xfrm>
          <a:prstGeom prst="round2SameRect">
            <a:avLst>
              <a:gd name="adj1" fmla="val 9318"/>
              <a:gd name="adj2" fmla="val 10649"/>
            </a:avLst>
          </a:prstGeom>
          <a:solidFill>
            <a:schemeClr val="tx1"/>
          </a:solidFill>
          <a:ln w="22225">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TextBox 30"/>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9903" y="329261"/>
            <a:ext cx="2191522" cy="219152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29" y="414329"/>
            <a:ext cx="2103120" cy="21031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872" y="2807393"/>
            <a:ext cx="2182054" cy="218205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3384" y="2807393"/>
            <a:ext cx="2230950" cy="2230950"/>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15</a:t>
            </a:fld>
            <a:endParaRPr dirty="0">
              <a:solidFill>
                <a:schemeClr val="bg1"/>
              </a:solidFill>
              <a:latin typeface="Montserrat"/>
              <a:ea typeface="Montserrat"/>
              <a:cs typeface="Montserrat"/>
              <a:sym typeface="Montserrat"/>
            </a:endParaRPr>
          </a:p>
        </p:txBody>
      </p:sp>
      <p:sp>
        <p:nvSpPr>
          <p:cNvPr id="10" name="TextBox 9"/>
          <p:cNvSpPr txBox="1"/>
          <p:nvPr/>
        </p:nvSpPr>
        <p:spPr>
          <a:xfrm>
            <a:off x="2427039" y="2762739"/>
            <a:ext cx="4289915" cy="338554"/>
          </a:xfrm>
          <a:prstGeom prst="rect">
            <a:avLst/>
          </a:prstGeom>
          <a:noFill/>
        </p:spPr>
        <p:txBody>
          <a:bodyPr wrap="square" rtlCol="0">
            <a:spAutoFit/>
          </a:bodyPr>
          <a:lstStyle/>
          <a:p>
            <a:pPr algn="ctr"/>
            <a:r>
              <a:rPr lang="en-US" sz="800" dirty="0" smtClean="0">
                <a:solidFill>
                  <a:schemeClr val="bg1"/>
                </a:solidFill>
                <a:latin typeface="Glacial Indifference" charset="0"/>
              </a:rPr>
              <a:t>THE A-LA-CARTE FITNESS SOLUTION THAT ALLOWS USERS TO WORK-OUT WHERE THEY WANT, WHEN THEY WANT  AND PAY ONLY FOR THE TIME THEY USE</a:t>
            </a:r>
            <a:endParaRPr lang="en-US" sz="800" dirty="0">
              <a:solidFill>
                <a:schemeClr val="bg1"/>
              </a:solidFill>
              <a:latin typeface="Glacial Indifference" charset="0"/>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3398" y="2095729"/>
            <a:ext cx="3895237" cy="436033"/>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99369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7"/>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cxnSp>
        <p:nvCxnSpPr>
          <p:cNvPr id="42" name="Straight Connector 41"/>
          <p:cNvCxnSpPr/>
          <p:nvPr/>
        </p:nvCxnSpPr>
        <p:spPr>
          <a:xfrm flipV="1">
            <a:off x="-435429" y="2571750"/>
            <a:ext cx="10119360" cy="97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071590" cy="17418"/>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4"/>
          <a:stretch>
            <a:fillRect/>
          </a:stretch>
        </p:blipFill>
        <p:spPr>
          <a:xfrm>
            <a:off x="4513686" y="-1085568"/>
            <a:ext cx="4097059" cy="456995"/>
          </a:xfrm>
          <a:prstGeom prst="rect">
            <a:avLst/>
          </a:prstGeom>
        </p:spPr>
      </p:pic>
      <p:grpSp>
        <p:nvGrpSpPr>
          <p:cNvPr id="6" name="Group 5"/>
          <p:cNvGrpSpPr/>
          <p:nvPr/>
        </p:nvGrpSpPr>
        <p:grpSpPr>
          <a:xfrm>
            <a:off x="1666896" y="164828"/>
            <a:ext cx="1956226" cy="1148042"/>
            <a:chOff x="1543294" y="161811"/>
            <a:chExt cx="1956226" cy="1148042"/>
          </a:xfrm>
        </p:grpSpPr>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Discover</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gyms in your community</a:t>
              </a:r>
              <a:endParaRPr lang="en-US" dirty="0">
                <a:solidFill>
                  <a:schemeClr val="bg1"/>
                </a:solidFill>
                <a:latin typeface="Glacial Indifference" charset="0"/>
                <a:ea typeface="Glacial Indifference" charset="0"/>
                <a:cs typeface="Glacial Indifference" charset="0"/>
              </a:endParaRPr>
            </a:p>
          </p:txBody>
        </p:sp>
      </p:grpSp>
      <p:grpSp>
        <p:nvGrpSpPr>
          <p:cNvPr id="5" name="Group 4"/>
          <p:cNvGrpSpPr/>
          <p:nvPr/>
        </p:nvGrpSpPr>
        <p:grpSpPr>
          <a:xfrm>
            <a:off x="5286573" y="172406"/>
            <a:ext cx="2227983" cy="1117916"/>
            <a:chOff x="5286573" y="172406"/>
            <a:chExt cx="2227983" cy="1117916"/>
          </a:xfrm>
        </p:grpSpPr>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Glacial Indifference" charset="0"/>
                  <a:ea typeface="Glacial Indifference" charset="0"/>
                  <a:cs typeface="Glacial Indifference" charset="0"/>
                  <a:sym typeface="Montserrat Medium"/>
                </a:rPr>
                <a:t>Check-in</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with a quick and easy scan</a:t>
              </a:r>
              <a:endParaRPr lang="en-US" dirty="0">
                <a:solidFill>
                  <a:schemeClr val="bg1"/>
                </a:solidFill>
                <a:latin typeface="Glacial Indifference" charset="0"/>
                <a:ea typeface="Glacial Indifference" charset="0"/>
                <a:cs typeface="Glacial Indifference" charset="0"/>
              </a:endParaRPr>
            </a:p>
          </p:txBody>
        </p:sp>
      </p:grpSp>
      <p:grpSp>
        <p:nvGrpSpPr>
          <p:cNvPr id="4" name="Group 3"/>
          <p:cNvGrpSpPr/>
          <p:nvPr/>
        </p:nvGrpSpPr>
        <p:grpSpPr>
          <a:xfrm>
            <a:off x="5321419" y="3655075"/>
            <a:ext cx="2158290" cy="835645"/>
            <a:chOff x="5507898" y="3596039"/>
            <a:chExt cx="2158290" cy="835645"/>
          </a:xfrm>
        </p:grpSpPr>
        <p:sp>
          <p:nvSpPr>
            <p:cNvPr id="61" name="Shape 204"/>
            <p:cNvSpPr txBox="1"/>
            <p:nvPr/>
          </p:nvSpPr>
          <p:spPr>
            <a:xfrm>
              <a:off x="5507898" y="3596039"/>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bg1"/>
                  </a:solidFill>
                  <a:latin typeface="Glacial Indifference" charset="0"/>
                  <a:ea typeface="Glacial Indifference" charset="0"/>
                  <a:cs typeface="Glacial Indifference" charset="0"/>
                  <a:sym typeface="Montserrat Medium"/>
                </a:rPr>
                <a:t>FlexIt!</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1" name="TextBox 90"/>
            <p:cNvSpPr txBox="1"/>
            <p:nvPr/>
          </p:nvSpPr>
          <p:spPr>
            <a:xfrm>
              <a:off x="5767720" y="4123907"/>
              <a:ext cx="1898468" cy="307777"/>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using the mobile app</a:t>
              </a:r>
              <a:endParaRPr lang="en-US" dirty="0">
                <a:solidFill>
                  <a:schemeClr val="bg1"/>
                </a:solidFill>
                <a:latin typeface="Glacial Indifference" charset="0"/>
                <a:ea typeface="Glacial Indifference" charset="0"/>
                <a:cs typeface="Glacial Indifference" charset="0"/>
              </a:endParaRPr>
            </a:p>
          </p:txBody>
        </p:sp>
      </p:grpSp>
      <p:grpSp>
        <p:nvGrpSpPr>
          <p:cNvPr id="3" name="Group 2"/>
          <p:cNvGrpSpPr/>
          <p:nvPr/>
        </p:nvGrpSpPr>
        <p:grpSpPr>
          <a:xfrm>
            <a:off x="1529592" y="3618455"/>
            <a:ext cx="2076957" cy="1051947"/>
            <a:chOff x="1442245" y="3588875"/>
            <a:chExt cx="2076957" cy="1051947"/>
          </a:xfrm>
        </p:grpSpPr>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Review</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your activity and progress</a:t>
              </a:r>
              <a:endParaRPr lang="en-US" dirty="0">
                <a:solidFill>
                  <a:schemeClr val="bg1"/>
                </a:solidFill>
                <a:latin typeface="Glacial Indifference" charset="0"/>
                <a:ea typeface="Glacial Indifference" charset="0"/>
                <a:cs typeface="Glacial Indifference" charset="0"/>
              </a:endParaRPr>
            </a:p>
          </p:txBody>
        </p:sp>
      </p:grpSp>
      <p:cxnSp>
        <p:nvCxnSpPr>
          <p:cNvPr id="84" name="Straight Connector 83"/>
          <p:cNvCxnSpPr/>
          <p:nvPr/>
        </p:nvCxnSpPr>
        <p:spPr>
          <a:xfrm>
            <a:off x="4572000" y="-53346"/>
            <a:ext cx="0" cy="5722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Shape 414"/>
          <p:cNvSpPr/>
          <p:nvPr/>
        </p:nvSpPr>
        <p:spPr>
          <a:xfrm rot="10800000" flipH="1">
            <a:off x="2226228" y="1575322"/>
            <a:ext cx="4691539" cy="1925992"/>
          </a:xfrm>
          <a:prstGeom prst="round2SameRect">
            <a:avLst>
              <a:gd name="adj1" fmla="val 9318"/>
              <a:gd name="adj2" fmla="val 10649"/>
            </a:avLst>
          </a:prstGeom>
          <a:solidFill>
            <a:srgbClr val="444445"/>
          </a:solidFill>
          <a:ln w="22225">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TextBox 30"/>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9903" y="329261"/>
            <a:ext cx="2191522" cy="219152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29" y="414329"/>
            <a:ext cx="2103120" cy="21031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872" y="2807393"/>
            <a:ext cx="2182054" cy="218205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3384" y="2807393"/>
            <a:ext cx="2230950" cy="2230950"/>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16</a:t>
            </a:fld>
            <a:endParaRPr dirty="0">
              <a:solidFill>
                <a:schemeClr val="bg1"/>
              </a:solidFill>
              <a:latin typeface="Montserrat"/>
              <a:ea typeface="Montserrat"/>
              <a:cs typeface="Montserrat"/>
              <a:sym typeface="Montserrat"/>
            </a:endParaRPr>
          </a:p>
        </p:txBody>
      </p:sp>
      <p:sp>
        <p:nvSpPr>
          <p:cNvPr id="10" name="TextBox 9"/>
          <p:cNvSpPr txBox="1"/>
          <p:nvPr/>
        </p:nvSpPr>
        <p:spPr>
          <a:xfrm>
            <a:off x="2427039" y="2762739"/>
            <a:ext cx="4289915" cy="338554"/>
          </a:xfrm>
          <a:prstGeom prst="rect">
            <a:avLst/>
          </a:prstGeom>
          <a:noFill/>
        </p:spPr>
        <p:txBody>
          <a:bodyPr wrap="square" rtlCol="0">
            <a:spAutoFit/>
          </a:bodyPr>
          <a:lstStyle/>
          <a:p>
            <a:pPr algn="ctr"/>
            <a:r>
              <a:rPr lang="en-US" sz="800" dirty="0" smtClean="0">
                <a:solidFill>
                  <a:schemeClr val="bg1"/>
                </a:solidFill>
                <a:latin typeface="Glacial Indifference" charset="0"/>
              </a:rPr>
              <a:t>THE A-LA-CARTE FITNESS SOLUTION THAT ALLOWS USERS TO WORK-OUT WHERE THEY WANT, WHEN THEY WANT  AND PAY ONLY FOR THE TIME THEY USE</a:t>
            </a:r>
            <a:endParaRPr lang="en-US" sz="800" dirty="0">
              <a:solidFill>
                <a:schemeClr val="bg1"/>
              </a:solidFill>
              <a:latin typeface="Glacial Indifference" charset="0"/>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3398" y="2095729"/>
            <a:ext cx="3895237" cy="436033"/>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796653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cxnSp>
        <p:nvCxnSpPr>
          <p:cNvPr id="42" name="Straight Connector 41"/>
          <p:cNvCxnSpPr/>
          <p:nvPr/>
        </p:nvCxnSpPr>
        <p:spPr>
          <a:xfrm flipV="1">
            <a:off x="-435429" y="2571750"/>
            <a:ext cx="10119360" cy="97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071590" cy="17418"/>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3"/>
          <a:stretch>
            <a:fillRect/>
          </a:stretch>
        </p:blipFill>
        <p:spPr>
          <a:xfrm>
            <a:off x="4513686" y="-1085568"/>
            <a:ext cx="4097059" cy="456995"/>
          </a:xfrm>
          <a:prstGeom prst="rect">
            <a:avLst/>
          </a:prstGeom>
        </p:spPr>
      </p:pic>
      <p:grpSp>
        <p:nvGrpSpPr>
          <p:cNvPr id="6" name="Group 5"/>
          <p:cNvGrpSpPr/>
          <p:nvPr/>
        </p:nvGrpSpPr>
        <p:grpSpPr>
          <a:xfrm>
            <a:off x="1666896" y="137160"/>
            <a:ext cx="1956226" cy="1148042"/>
            <a:chOff x="1543294" y="161811"/>
            <a:chExt cx="1956226" cy="1148042"/>
          </a:xfrm>
        </p:grpSpPr>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tx1"/>
                  </a:solidFill>
                  <a:latin typeface="Glacial Indifference" charset="0"/>
                  <a:ea typeface="Glacial Indifference" charset="0"/>
                  <a:cs typeface="Glacial Indifference" charset="0"/>
                  <a:sym typeface="Montserrat Medium"/>
                </a:rPr>
                <a:t>Discover</a:t>
              </a:r>
              <a:endParaRPr sz="3200" b="1" dirty="0">
                <a:solidFill>
                  <a:schemeClr val="tx1"/>
                </a:solidFill>
                <a:latin typeface="Glacial Indifference" charset="0"/>
                <a:ea typeface="Glacial Indifference" charset="0"/>
                <a:cs typeface="Glacial Indifference" charset="0"/>
                <a:sym typeface="Montserrat Medium"/>
              </a:endParaRPr>
            </a:p>
          </p:txBody>
        </p:sp>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tx1"/>
                  </a:solidFill>
                  <a:latin typeface="Glacial Indifference" charset="0"/>
                  <a:ea typeface="Glacial Indifference" charset="0"/>
                  <a:cs typeface="Glacial Indifference" charset="0"/>
                </a:rPr>
                <a:t>gyms in your community</a:t>
              </a:r>
              <a:endParaRPr lang="en-US" dirty="0">
                <a:solidFill>
                  <a:schemeClr val="tx1"/>
                </a:solidFill>
                <a:latin typeface="Glacial Indifference" charset="0"/>
                <a:ea typeface="Glacial Indifference" charset="0"/>
                <a:cs typeface="Glacial Indifference" charset="0"/>
              </a:endParaRPr>
            </a:p>
          </p:txBody>
        </p:sp>
      </p:grpSp>
      <p:grpSp>
        <p:nvGrpSpPr>
          <p:cNvPr id="5" name="Group 4"/>
          <p:cNvGrpSpPr/>
          <p:nvPr/>
        </p:nvGrpSpPr>
        <p:grpSpPr>
          <a:xfrm>
            <a:off x="5286573" y="144738"/>
            <a:ext cx="2227983" cy="1117916"/>
            <a:chOff x="5286573" y="172406"/>
            <a:chExt cx="2227983" cy="1117916"/>
          </a:xfrm>
        </p:grpSpPr>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tx1"/>
                  </a:solidFill>
                  <a:latin typeface="Glacial Indifference" charset="0"/>
                  <a:ea typeface="Glacial Indifference" charset="0"/>
                  <a:cs typeface="Glacial Indifference" charset="0"/>
                  <a:sym typeface="Montserrat Medium"/>
                </a:rPr>
                <a:t>Check-in</a:t>
              </a:r>
              <a:endParaRPr sz="3200" b="1" dirty="0">
                <a:solidFill>
                  <a:schemeClr val="tx1"/>
                </a:solidFill>
                <a:latin typeface="Glacial Indifference" charset="0"/>
                <a:ea typeface="Glacial Indifference" charset="0"/>
                <a:cs typeface="Glacial Indifference" charset="0"/>
                <a:sym typeface="Montserrat Medium"/>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tx1"/>
                  </a:solidFill>
                  <a:latin typeface="Glacial Indifference" charset="0"/>
                  <a:ea typeface="Glacial Indifference" charset="0"/>
                  <a:cs typeface="Glacial Indifference" charset="0"/>
                </a:rPr>
                <a:t>with a quick and easy scan</a:t>
              </a:r>
              <a:endParaRPr lang="en-US" dirty="0">
                <a:solidFill>
                  <a:schemeClr val="tx1"/>
                </a:solidFill>
                <a:latin typeface="Glacial Indifference" charset="0"/>
                <a:ea typeface="Glacial Indifference" charset="0"/>
                <a:cs typeface="Glacial Indifference" charset="0"/>
              </a:endParaRPr>
            </a:p>
          </p:txBody>
        </p:sp>
      </p:grpSp>
      <p:grpSp>
        <p:nvGrpSpPr>
          <p:cNvPr id="4" name="Group 3"/>
          <p:cNvGrpSpPr/>
          <p:nvPr/>
        </p:nvGrpSpPr>
        <p:grpSpPr>
          <a:xfrm>
            <a:off x="5321419" y="3627407"/>
            <a:ext cx="2158290" cy="835645"/>
            <a:chOff x="5507898" y="3596039"/>
            <a:chExt cx="2158290" cy="835645"/>
          </a:xfrm>
        </p:grpSpPr>
        <p:sp>
          <p:nvSpPr>
            <p:cNvPr id="61" name="Shape 204"/>
            <p:cNvSpPr txBox="1"/>
            <p:nvPr/>
          </p:nvSpPr>
          <p:spPr>
            <a:xfrm>
              <a:off x="5507898" y="3596039"/>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tx1"/>
                  </a:solidFill>
                  <a:latin typeface="Glacial Indifference" charset="0"/>
                  <a:ea typeface="Glacial Indifference" charset="0"/>
                  <a:cs typeface="Glacial Indifference" charset="0"/>
                  <a:sym typeface="Montserrat Medium"/>
                </a:rPr>
                <a:t>FlexIt!</a:t>
              </a:r>
              <a:endParaRPr sz="3200" b="1" dirty="0">
                <a:solidFill>
                  <a:schemeClr val="tx1"/>
                </a:solidFill>
                <a:latin typeface="Glacial Indifference" charset="0"/>
                <a:ea typeface="Glacial Indifference" charset="0"/>
                <a:cs typeface="Glacial Indifference" charset="0"/>
                <a:sym typeface="Montserrat Medium"/>
              </a:endParaRPr>
            </a:p>
          </p:txBody>
        </p:sp>
        <p:sp>
          <p:nvSpPr>
            <p:cNvPr id="91" name="TextBox 90"/>
            <p:cNvSpPr txBox="1"/>
            <p:nvPr/>
          </p:nvSpPr>
          <p:spPr>
            <a:xfrm>
              <a:off x="5767720" y="4123907"/>
              <a:ext cx="1898468" cy="307777"/>
            </a:xfrm>
            <a:prstGeom prst="rect">
              <a:avLst/>
            </a:prstGeom>
            <a:noFill/>
          </p:spPr>
          <p:txBody>
            <a:bodyPr wrap="square" rtlCol="0">
              <a:spAutoFit/>
            </a:bodyPr>
            <a:lstStyle/>
            <a:p>
              <a:r>
                <a:rPr lang="en-US" dirty="0" smtClean="0">
                  <a:solidFill>
                    <a:schemeClr val="tx1"/>
                  </a:solidFill>
                  <a:latin typeface="Glacial Indifference" charset="0"/>
                  <a:ea typeface="Glacial Indifference" charset="0"/>
                  <a:cs typeface="Glacial Indifference" charset="0"/>
                </a:rPr>
                <a:t>using the mobile app</a:t>
              </a:r>
              <a:endParaRPr lang="en-US" dirty="0">
                <a:solidFill>
                  <a:schemeClr val="tx1"/>
                </a:solidFill>
                <a:latin typeface="Glacial Indifference" charset="0"/>
                <a:ea typeface="Glacial Indifference" charset="0"/>
                <a:cs typeface="Glacial Indifference" charset="0"/>
              </a:endParaRPr>
            </a:p>
          </p:txBody>
        </p:sp>
      </p:grpSp>
      <p:grpSp>
        <p:nvGrpSpPr>
          <p:cNvPr id="3" name="Group 2"/>
          <p:cNvGrpSpPr/>
          <p:nvPr/>
        </p:nvGrpSpPr>
        <p:grpSpPr>
          <a:xfrm>
            <a:off x="1529592" y="3590787"/>
            <a:ext cx="2076957" cy="1051947"/>
            <a:chOff x="1442245" y="3588875"/>
            <a:chExt cx="2076957" cy="1051947"/>
          </a:xfrm>
        </p:grpSpPr>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tx1"/>
                  </a:solidFill>
                  <a:latin typeface="Glacial Indifference" charset="0"/>
                  <a:ea typeface="Glacial Indifference" charset="0"/>
                  <a:cs typeface="Glacial Indifference" charset="0"/>
                  <a:sym typeface="Montserrat Medium"/>
                </a:rPr>
                <a:t>Review</a:t>
              </a:r>
              <a:endParaRPr sz="3200" b="1" dirty="0">
                <a:solidFill>
                  <a:schemeClr val="tx1"/>
                </a:solidFill>
                <a:latin typeface="Glacial Indifference" charset="0"/>
                <a:ea typeface="Glacial Indifference" charset="0"/>
                <a:cs typeface="Glacial Indifference" charset="0"/>
                <a:sym typeface="Montserrat Medium"/>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tx1"/>
                  </a:solidFill>
                  <a:latin typeface="Glacial Indifference" charset="0"/>
                  <a:ea typeface="Glacial Indifference" charset="0"/>
                  <a:cs typeface="Glacial Indifference" charset="0"/>
                </a:rPr>
                <a:t>your activity and progress</a:t>
              </a:r>
              <a:endParaRPr lang="en-US" dirty="0">
                <a:solidFill>
                  <a:schemeClr val="tx1"/>
                </a:solidFill>
                <a:latin typeface="Glacial Indifference" charset="0"/>
                <a:ea typeface="Glacial Indifference" charset="0"/>
                <a:cs typeface="Glacial Indifference" charset="0"/>
              </a:endParaRPr>
            </a:p>
          </p:txBody>
        </p:sp>
      </p:grpSp>
      <p:cxnSp>
        <p:nvCxnSpPr>
          <p:cNvPr id="84" name="Straight Connector 83"/>
          <p:cNvCxnSpPr/>
          <p:nvPr/>
        </p:nvCxnSpPr>
        <p:spPr>
          <a:xfrm>
            <a:off x="4572000" y="-53346"/>
            <a:ext cx="0" cy="57226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Shape 414"/>
          <p:cNvSpPr/>
          <p:nvPr/>
        </p:nvSpPr>
        <p:spPr>
          <a:xfrm rot="10800000" flipH="1">
            <a:off x="2226228" y="1575322"/>
            <a:ext cx="4691539" cy="1925992"/>
          </a:xfrm>
          <a:prstGeom prst="round2SameRect">
            <a:avLst>
              <a:gd name="adj1" fmla="val 9318"/>
              <a:gd name="adj2" fmla="val 10649"/>
            </a:avLst>
          </a:prstGeom>
          <a:solidFill>
            <a:schemeClr val="tx1"/>
          </a:solidFill>
          <a:ln w="22225">
            <a:solidFill>
              <a:srgbClr val="70E4F9"/>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TextBox 30"/>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903" y="329261"/>
            <a:ext cx="2191522" cy="219152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429" y="414329"/>
            <a:ext cx="2103120" cy="210312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872" y="2807393"/>
            <a:ext cx="2182054" cy="2182054"/>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3384" y="2807393"/>
            <a:ext cx="2230950" cy="2230950"/>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17</a:t>
            </a:fld>
            <a:endParaRPr dirty="0">
              <a:solidFill>
                <a:schemeClr val="bg1"/>
              </a:solidFill>
              <a:latin typeface="Montserrat"/>
              <a:ea typeface="Montserrat"/>
              <a:cs typeface="Montserrat"/>
              <a:sym typeface="Montserrat"/>
            </a:endParaRPr>
          </a:p>
        </p:txBody>
      </p:sp>
      <p:sp>
        <p:nvSpPr>
          <p:cNvPr id="10" name="TextBox 9"/>
          <p:cNvSpPr txBox="1"/>
          <p:nvPr/>
        </p:nvSpPr>
        <p:spPr>
          <a:xfrm>
            <a:off x="2427039" y="2762739"/>
            <a:ext cx="4289915" cy="338554"/>
          </a:xfrm>
          <a:prstGeom prst="rect">
            <a:avLst/>
          </a:prstGeom>
          <a:noFill/>
        </p:spPr>
        <p:txBody>
          <a:bodyPr wrap="square" rtlCol="0">
            <a:spAutoFit/>
          </a:bodyPr>
          <a:lstStyle/>
          <a:p>
            <a:pPr algn="ctr"/>
            <a:r>
              <a:rPr lang="en-US" sz="800" dirty="0" smtClean="0">
                <a:solidFill>
                  <a:schemeClr val="bg1"/>
                </a:solidFill>
                <a:latin typeface="Glacial Indifference" charset="0"/>
              </a:rPr>
              <a:t>THE A-LA-CARTE FITNESS SOLUTION THAT ALLOWS USERS TO WORK-OUT WHERE THEY WANT, WHEN THEY WANT  AND PAY ONLY FOR THE TIME THEY USE</a:t>
            </a:r>
            <a:endParaRPr lang="en-US" sz="800" dirty="0">
              <a:solidFill>
                <a:schemeClr val="bg1"/>
              </a:solidFill>
              <a:latin typeface="Glacial Indifference" charset="0"/>
            </a:endParaRP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3398" y="2095729"/>
            <a:ext cx="3895237" cy="436033"/>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365668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71" name="Picture 70"/>
          <p:cNvPicPr>
            <a:picLocks noChangeAspect="1"/>
          </p:cNvPicPr>
          <p:nvPr/>
        </p:nvPicPr>
        <p:blipFill rotWithShape="1">
          <a:blip r:embed="rId3"/>
          <a:srcRect t="10710" r="642" b="6073"/>
          <a:stretch/>
        </p:blipFill>
        <p:spPr>
          <a:xfrm flipH="1">
            <a:off x="0" y="0"/>
            <a:ext cx="9159498" cy="5143500"/>
          </a:xfrm>
          <a:prstGeom prst="rect">
            <a:avLst/>
          </a:prstGeom>
        </p:spPr>
      </p:pic>
      <p:sp>
        <p:nvSpPr>
          <p:cNvPr id="120" name="Shape 120"/>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18</a:t>
            </a:fld>
            <a:endParaRPr dirty="0">
              <a:solidFill>
                <a:schemeClr val="bg1"/>
              </a:solidFill>
              <a:latin typeface="Montserrat"/>
              <a:ea typeface="Montserrat"/>
              <a:cs typeface="Montserrat"/>
              <a:sym typeface="Montserrat"/>
            </a:endParaRPr>
          </a:p>
        </p:txBody>
      </p:sp>
      <p:sp>
        <p:nvSpPr>
          <p:cNvPr id="2" name="TextBox 1"/>
          <p:cNvSpPr txBox="1"/>
          <p:nvPr/>
        </p:nvSpPr>
        <p:spPr>
          <a:xfrm>
            <a:off x="603756" y="-1645920"/>
            <a:ext cx="1813317" cy="338554"/>
          </a:xfrm>
          <a:prstGeom prst="rect">
            <a:avLst/>
          </a:prstGeom>
          <a:noFill/>
        </p:spPr>
        <p:txBody>
          <a:bodyPr wrap="none" rtlCol="0">
            <a:spAutoFit/>
          </a:bodyPr>
          <a:lstStyle/>
          <a:p>
            <a:r>
              <a:rPr lang="en-US" sz="1600" b="1" u="sng" dirty="0" smtClean="0">
                <a:solidFill>
                  <a:srgbClr val="000080"/>
                </a:solidFill>
                <a:latin typeface="MuseoSans" charset="0"/>
                <a:ea typeface="MuseoSans" charset="0"/>
                <a:cs typeface="MuseoSans" charset="0"/>
              </a:rPr>
              <a:t>Benefits To Gyms</a:t>
            </a:r>
            <a:endParaRPr lang="en-US" sz="1600" b="1" u="sng" dirty="0">
              <a:solidFill>
                <a:srgbClr val="000080"/>
              </a:solidFill>
              <a:latin typeface="MuseoSans" charset="0"/>
              <a:ea typeface="MuseoSans" charset="0"/>
              <a:cs typeface="MuseoSans" charset="0"/>
            </a:endParaRPr>
          </a:p>
        </p:txBody>
      </p:sp>
      <p:sp>
        <p:nvSpPr>
          <p:cNvPr id="73" name="TextBox 72"/>
          <p:cNvSpPr txBox="1"/>
          <p:nvPr/>
        </p:nvSpPr>
        <p:spPr>
          <a:xfrm>
            <a:off x="457200" y="457200"/>
            <a:ext cx="3960229" cy="830997"/>
          </a:xfrm>
          <a:prstGeom prst="rect">
            <a:avLst/>
          </a:prstGeom>
          <a:noFill/>
        </p:spPr>
        <p:txBody>
          <a:bodyPr wrap="square" rtlCol="0">
            <a:spAutoFit/>
          </a:bodyPr>
          <a:lstStyle/>
          <a:p>
            <a:r>
              <a:rPr lang="en-US" sz="2400" b="1" dirty="0" err="1" smtClean="0">
                <a:solidFill>
                  <a:schemeClr val="bg1"/>
                </a:solidFill>
                <a:latin typeface="Glacial Indifference" charset="0"/>
                <a:ea typeface="Glacial Indifference" charset="0"/>
                <a:cs typeface="Glacial Indifference" charset="0"/>
              </a:rPr>
              <a:t>FLEXIToffers</a:t>
            </a:r>
            <a:r>
              <a:rPr lang="en-US" sz="2400" b="1" dirty="0" smtClean="0">
                <a:solidFill>
                  <a:schemeClr val="bg1"/>
                </a:solidFill>
                <a:latin typeface="Glacial Indifference" charset="0"/>
                <a:ea typeface="Glacial Indifference" charset="0"/>
                <a:cs typeface="Glacial Indifference" charset="0"/>
              </a:rPr>
              <a:t> </a:t>
            </a:r>
            <a:r>
              <a:rPr lang="en-US" sz="2400" b="1" dirty="0" smtClean="0">
                <a:solidFill>
                  <a:schemeClr val="bg1"/>
                </a:solidFill>
                <a:latin typeface="Glacial Indifference" charset="0"/>
                <a:ea typeface="Glacial Indifference" charset="0"/>
                <a:cs typeface="Glacial Indifference" charset="0"/>
              </a:rPr>
              <a:t>flexibility to gym-goers</a:t>
            </a:r>
            <a:r>
              <a:rPr lang="is-IS" sz="2400" b="1" dirty="0" smtClean="0">
                <a:solidFill>
                  <a:schemeClr val="bg1"/>
                </a:solidFill>
                <a:latin typeface="Glacial Indifference" charset="0"/>
                <a:ea typeface="Glacial Indifference" charset="0"/>
                <a:cs typeface="Glacial Indifference" charset="0"/>
              </a:rPr>
              <a:t>…</a:t>
            </a:r>
            <a:endParaRPr lang="en-US" sz="2400" b="1" dirty="0">
              <a:solidFill>
                <a:schemeClr val="bg1"/>
              </a:solidFill>
              <a:latin typeface="Glacial Indifference" charset="0"/>
              <a:ea typeface="Glacial Indifference" charset="0"/>
              <a:cs typeface="Glacial Indifference" charset="0"/>
            </a:endParaRPr>
          </a:p>
        </p:txBody>
      </p:sp>
      <p:grpSp>
        <p:nvGrpSpPr>
          <p:cNvPr id="13" name="Group 12"/>
          <p:cNvGrpSpPr/>
          <p:nvPr/>
        </p:nvGrpSpPr>
        <p:grpSpPr>
          <a:xfrm>
            <a:off x="4643654" y="767794"/>
            <a:ext cx="3433411" cy="3433411"/>
            <a:chOff x="4814574" y="767794"/>
            <a:chExt cx="3433411" cy="3433411"/>
          </a:xfrm>
        </p:grpSpPr>
        <p:sp>
          <p:nvSpPr>
            <p:cNvPr id="15" name="Freeform 14"/>
            <p:cNvSpPr/>
            <p:nvPr/>
          </p:nvSpPr>
          <p:spPr>
            <a:xfrm>
              <a:off x="4814574" y="767794"/>
              <a:ext cx="3433411" cy="3433411"/>
            </a:xfrm>
            <a:custGeom>
              <a:avLst/>
              <a:gdLst/>
              <a:ahLst/>
              <a:cxnLst/>
              <a:rect l="0" t="0" r="0" b="0"/>
              <a:pathLst>
                <a:path>
                  <a:moveTo>
                    <a:pt x="2527520" y="203544"/>
                  </a:moveTo>
                  <a:arcTo wR="1716705" hR="1716705" stAng="17891056"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16"/>
            <p:cNvSpPr/>
            <p:nvPr/>
          </p:nvSpPr>
          <p:spPr>
            <a:xfrm>
              <a:off x="4814574" y="767794"/>
              <a:ext cx="3433411" cy="3433411"/>
            </a:xfrm>
            <a:custGeom>
              <a:avLst/>
              <a:gdLst/>
              <a:ahLst/>
              <a:cxnLst/>
              <a:rect l="0" t="0" r="0" b="0"/>
              <a:pathLst>
                <a:path>
                  <a:moveTo>
                    <a:pt x="3348913" y="2248662"/>
                  </a:moveTo>
                  <a:arcTo wR="1716705" hR="1716705" stAng="1083085"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p:cNvSpPr/>
            <p:nvPr/>
          </p:nvSpPr>
          <p:spPr>
            <a:xfrm>
              <a:off x="4814574" y="767794"/>
              <a:ext cx="3433411" cy="3433411"/>
            </a:xfrm>
            <a:custGeom>
              <a:avLst/>
              <a:gdLst/>
              <a:ahLst/>
              <a:cxnLst/>
              <a:rect l="0" t="0" r="0" b="0"/>
              <a:pathLst>
                <a:path>
                  <a:moveTo>
                    <a:pt x="905890" y="3229867"/>
                  </a:moveTo>
                  <a:arcTo wR="1716705" hR="1716705" stAng="7091056"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814574" y="767794"/>
              <a:ext cx="3433411" cy="3433411"/>
            </a:xfrm>
            <a:custGeom>
              <a:avLst/>
              <a:gdLst/>
              <a:ahLst/>
              <a:cxnLst/>
              <a:rect l="0" t="0" r="0" b="0"/>
              <a:pathLst>
                <a:path>
                  <a:moveTo>
                    <a:pt x="84498" y="1184749"/>
                  </a:moveTo>
                  <a:arcTo wR="1716705" hR="1716705" stAng="11883085"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pic>
        <p:nvPicPr>
          <p:cNvPr id="43" name="Shape 185"/>
          <p:cNvPicPr preferRelativeResize="0"/>
          <p:nvPr/>
        </p:nvPicPr>
        <p:blipFill rotWithShape="1">
          <a:blip r:embed="rId4">
            <a:alphaModFix/>
            <a:duotone>
              <a:prstClr val="black"/>
              <a:schemeClr val="accent5">
                <a:tint val="45000"/>
                <a:satMod val="400000"/>
              </a:schemeClr>
            </a:duotone>
          </a:blip>
          <a:srcRect b="14900"/>
          <a:stretch/>
        </p:blipFill>
        <p:spPr>
          <a:xfrm>
            <a:off x="4307572" y="2040602"/>
            <a:ext cx="1043286" cy="887793"/>
          </a:xfrm>
          <a:prstGeom prst="rect">
            <a:avLst/>
          </a:prstGeom>
          <a:noFill/>
          <a:ln>
            <a:noFill/>
          </a:ln>
        </p:spPr>
      </p:pic>
      <p:pic>
        <p:nvPicPr>
          <p:cNvPr id="44" name="Shape 188"/>
          <p:cNvPicPr preferRelativeResize="0"/>
          <p:nvPr/>
        </p:nvPicPr>
        <p:blipFill rotWithShape="1">
          <a:blip r:embed="rId5">
            <a:alphaModFix/>
            <a:duotone>
              <a:prstClr val="black"/>
              <a:schemeClr val="accent5">
                <a:tint val="45000"/>
                <a:satMod val="400000"/>
              </a:schemeClr>
            </a:duotone>
          </a:blip>
          <a:srcRect b="14900"/>
          <a:stretch/>
        </p:blipFill>
        <p:spPr>
          <a:xfrm>
            <a:off x="7236502" y="1643335"/>
            <a:ext cx="1777886" cy="1512906"/>
          </a:xfrm>
          <a:prstGeom prst="rect">
            <a:avLst/>
          </a:prstGeom>
          <a:noFill/>
          <a:ln>
            <a:noFill/>
          </a:ln>
        </p:spPr>
      </p:pic>
      <p:pic>
        <p:nvPicPr>
          <p:cNvPr id="45" name="Shape 187"/>
          <p:cNvPicPr preferRelativeResize="0"/>
          <p:nvPr/>
        </p:nvPicPr>
        <p:blipFill rotWithShape="1">
          <a:blip r:embed="rId6">
            <a:alphaModFix/>
            <a:duotone>
              <a:prstClr val="black"/>
              <a:schemeClr val="accent5">
                <a:tint val="45000"/>
                <a:satMod val="400000"/>
              </a:schemeClr>
            </a:duotone>
          </a:blip>
          <a:srcRect b="14900"/>
          <a:stretch/>
        </p:blipFill>
        <p:spPr>
          <a:xfrm>
            <a:off x="5795450" y="3532403"/>
            <a:ext cx="1056688" cy="899197"/>
          </a:xfrm>
          <a:prstGeom prst="rect">
            <a:avLst/>
          </a:prstGeom>
          <a:noFill/>
          <a:ln>
            <a:noFill/>
          </a:ln>
        </p:spPr>
      </p:pic>
      <p:pic>
        <p:nvPicPr>
          <p:cNvPr id="46" name="Shape 186"/>
          <p:cNvPicPr preferRelativeResize="0"/>
          <p:nvPr/>
        </p:nvPicPr>
        <p:blipFill rotWithShape="1">
          <a:blip r:embed="rId7">
            <a:alphaModFix/>
            <a:duotone>
              <a:prstClr val="black"/>
              <a:schemeClr val="accent5">
                <a:tint val="45000"/>
                <a:satMod val="400000"/>
              </a:schemeClr>
            </a:duotone>
          </a:blip>
          <a:srcRect b="14900"/>
          <a:stretch/>
        </p:blipFill>
        <p:spPr>
          <a:xfrm>
            <a:off x="5762076" y="434127"/>
            <a:ext cx="1235751" cy="1051573"/>
          </a:xfrm>
          <a:prstGeom prst="rect">
            <a:avLst/>
          </a:prstGeom>
          <a:noFill/>
          <a:ln>
            <a:noFill/>
          </a:ln>
        </p:spPr>
      </p:pic>
      <p:sp>
        <p:nvSpPr>
          <p:cNvPr id="47" name="Shape 128"/>
          <p:cNvSpPr txBox="1"/>
          <p:nvPr/>
        </p:nvSpPr>
        <p:spPr>
          <a:xfrm>
            <a:off x="5590134" y="1118391"/>
            <a:ext cx="1579633" cy="3936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bg1"/>
                </a:solidFill>
                <a:latin typeface="Glacial Indifference" charset="0"/>
                <a:ea typeface="Glacial Indifference" charset="0"/>
                <a:cs typeface="Glacial Indifference" charset="0"/>
                <a:sym typeface="Montserrat Light"/>
              </a:rPr>
              <a:t>Pay only for what you use</a:t>
            </a:r>
            <a:endParaRPr lang="en-US" sz="1200" dirty="0">
              <a:solidFill>
                <a:schemeClr val="bg1"/>
              </a:solidFill>
              <a:latin typeface="Glacial Indifference" charset="0"/>
              <a:ea typeface="Glacial Indifference" charset="0"/>
              <a:cs typeface="Glacial Indifference" charset="0"/>
              <a:sym typeface="Montserrat Light"/>
            </a:endParaRPr>
          </a:p>
        </p:txBody>
      </p:sp>
      <p:sp>
        <p:nvSpPr>
          <p:cNvPr id="49" name="Shape 128"/>
          <p:cNvSpPr txBox="1"/>
          <p:nvPr/>
        </p:nvSpPr>
        <p:spPr>
          <a:xfrm>
            <a:off x="6430163" y="2305812"/>
            <a:ext cx="1569447" cy="3936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bg1"/>
                </a:solidFill>
                <a:latin typeface="Glacial Indifference" charset="0"/>
                <a:ea typeface="Glacial Indifference" charset="0"/>
                <a:cs typeface="Glacial Indifference" charset="0"/>
                <a:sym typeface="Montserrat Light"/>
              </a:rPr>
              <a:t>No long-term commitments</a:t>
            </a:r>
            <a:endParaRPr lang="en-US" sz="1200" dirty="0">
              <a:solidFill>
                <a:schemeClr val="bg1"/>
              </a:solidFill>
              <a:latin typeface="Glacial Indifference" charset="0"/>
              <a:ea typeface="Glacial Indifference" charset="0"/>
              <a:cs typeface="Glacial Indifference" charset="0"/>
              <a:sym typeface="Montserrat Light"/>
            </a:endParaRPr>
          </a:p>
        </p:txBody>
      </p:sp>
      <p:sp>
        <p:nvSpPr>
          <p:cNvPr id="51" name="Shape 128"/>
          <p:cNvSpPr txBox="1"/>
          <p:nvPr/>
        </p:nvSpPr>
        <p:spPr>
          <a:xfrm>
            <a:off x="4854905" y="2505728"/>
            <a:ext cx="1569447" cy="393600"/>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bg1"/>
                </a:solidFill>
                <a:latin typeface="Glacial Indifference" charset="0"/>
                <a:ea typeface="Glacial Indifference" charset="0"/>
                <a:cs typeface="Glacial Indifference" charset="0"/>
                <a:sym typeface="Montserrat Light"/>
              </a:rPr>
              <a:t>Access multiple facilities</a:t>
            </a:r>
            <a:endParaRPr lang="en-US" sz="1200" dirty="0">
              <a:solidFill>
                <a:schemeClr val="bg1"/>
              </a:solidFill>
              <a:latin typeface="Glacial Indifference" charset="0"/>
              <a:ea typeface="Glacial Indifference" charset="0"/>
              <a:cs typeface="Glacial Indifference" charset="0"/>
              <a:sym typeface="Montserrat Light"/>
            </a:endParaRPr>
          </a:p>
        </p:txBody>
      </p:sp>
      <p:sp>
        <p:nvSpPr>
          <p:cNvPr id="53" name="Shape 128"/>
          <p:cNvSpPr txBox="1"/>
          <p:nvPr/>
        </p:nvSpPr>
        <p:spPr>
          <a:xfrm>
            <a:off x="5243912" y="4407000"/>
            <a:ext cx="2272076" cy="393600"/>
          </a:xfrm>
          <a:prstGeom prst="rect">
            <a:avLst/>
          </a:prstGeom>
          <a:noFill/>
          <a:ln>
            <a:noFill/>
          </a:ln>
        </p:spPr>
        <p:txBody>
          <a:bodyPr spcFirstLastPara="1" wrap="square" lIns="91425" tIns="91425" rIns="91425" bIns="91425" anchor="t" anchorCtr="0">
            <a:noAutofit/>
          </a:bodyPr>
          <a:lstStyle/>
          <a:p>
            <a:pPr lvl="0" algn="ctr"/>
            <a:r>
              <a:rPr lang="en-US" sz="1200">
                <a:solidFill>
                  <a:schemeClr val="bg1"/>
                </a:solidFill>
                <a:latin typeface="Glacial Indifference" charset="0"/>
                <a:ea typeface="Glacial Indifference" charset="0"/>
                <a:cs typeface="Glacial Indifference" charset="0"/>
                <a:sym typeface="Montserrat Light"/>
              </a:rPr>
              <a:t>Tech-forward solution that digitally integrates with your lifestyle</a:t>
            </a:r>
            <a:endParaRPr lang="en-US" sz="1200" dirty="0">
              <a:solidFill>
                <a:schemeClr val="bg1"/>
              </a:solidFill>
              <a:latin typeface="Glacial Indifference" charset="0"/>
              <a:ea typeface="Glacial Indifference" charset="0"/>
              <a:cs typeface="Glacial Indifference" charset="0"/>
              <a:sym typeface="Montserrat Light"/>
            </a:endParaRPr>
          </a:p>
        </p:txBody>
      </p:sp>
      <p:sp>
        <p:nvSpPr>
          <p:cNvPr id="22" name="TextBox 21"/>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71" name="Picture 70"/>
          <p:cNvPicPr>
            <a:picLocks noChangeAspect="1"/>
          </p:cNvPicPr>
          <p:nvPr/>
        </p:nvPicPr>
        <p:blipFill rotWithShape="1">
          <a:blip r:embed="rId3"/>
          <a:srcRect t="10710" r="642" b="6073"/>
          <a:stretch/>
        </p:blipFill>
        <p:spPr>
          <a:xfrm flipH="1">
            <a:off x="0" y="0"/>
            <a:ext cx="9159498" cy="5143500"/>
          </a:xfrm>
          <a:prstGeom prst="rect">
            <a:avLst/>
          </a:prstGeom>
        </p:spPr>
      </p:pic>
      <p:sp>
        <p:nvSpPr>
          <p:cNvPr id="120" name="Shape 120"/>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19</a:t>
            </a:fld>
            <a:endParaRPr dirty="0">
              <a:solidFill>
                <a:schemeClr val="bg1"/>
              </a:solidFill>
              <a:latin typeface="Montserrat"/>
              <a:ea typeface="Montserrat"/>
              <a:cs typeface="Montserrat"/>
              <a:sym typeface="Montserrat"/>
            </a:endParaRPr>
          </a:p>
        </p:txBody>
      </p:sp>
      <p:sp>
        <p:nvSpPr>
          <p:cNvPr id="2" name="TextBox 1"/>
          <p:cNvSpPr txBox="1"/>
          <p:nvPr/>
        </p:nvSpPr>
        <p:spPr>
          <a:xfrm>
            <a:off x="603756" y="-1645920"/>
            <a:ext cx="1813317" cy="338554"/>
          </a:xfrm>
          <a:prstGeom prst="rect">
            <a:avLst/>
          </a:prstGeom>
          <a:noFill/>
        </p:spPr>
        <p:txBody>
          <a:bodyPr wrap="none" rtlCol="0">
            <a:spAutoFit/>
          </a:bodyPr>
          <a:lstStyle/>
          <a:p>
            <a:r>
              <a:rPr lang="en-US" sz="1600" b="1" u="sng" dirty="0" smtClean="0">
                <a:solidFill>
                  <a:srgbClr val="000080"/>
                </a:solidFill>
                <a:latin typeface="MuseoSans" charset="0"/>
                <a:ea typeface="MuseoSans" charset="0"/>
                <a:cs typeface="MuseoSans" charset="0"/>
              </a:rPr>
              <a:t>Benefits To Gyms</a:t>
            </a:r>
            <a:endParaRPr lang="en-US" sz="1600" b="1" u="sng" dirty="0">
              <a:solidFill>
                <a:srgbClr val="000080"/>
              </a:solidFill>
              <a:latin typeface="MuseoSans" charset="0"/>
              <a:ea typeface="MuseoSans" charset="0"/>
              <a:cs typeface="MuseoSans" charset="0"/>
            </a:endParaRPr>
          </a:p>
        </p:txBody>
      </p:sp>
      <p:grpSp>
        <p:nvGrpSpPr>
          <p:cNvPr id="59" name="Group 58"/>
          <p:cNvGrpSpPr/>
          <p:nvPr/>
        </p:nvGrpSpPr>
        <p:grpSpPr>
          <a:xfrm>
            <a:off x="4099540" y="178583"/>
            <a:ext cx="4464446" cy="4548256"/>
            <a:chOff x="3545860" y="142613"/>
            <a:chExt cx="4464446" cy="4548256"/>
          </a:xfrm>
        </p:grpSpPr>
        <p:sp>
          <p:nvSpPr>
            <p:cNvPr id="122" name="Shape 122"/>
            <p:cNvSpPr txBox="1"/>
            <p:nvPr/>
          </p:nvSpPr>
          <p:spPr>
            <a:xfrm>
              <a:off x="4308681" y="4297269"/>
              <a:ext cx="1097312"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Increased foot </a:t>
              </a:r>
              <a:r>
                <a:rPr lang="en" sz="1200" dirty="0" smtClean="0">
                  <a:solidFill>
                    <a:schemeClr val="bg1"/>
                  </a:solidFill>
                  <a:latin typeface="Glacial Indifference" charset="0"/>
                  <a:ea typeface="Glacial Indifference" charset="0"/>
                  <a:cs typeface="Glacial Indifference" charset="0"/>
                  <a:sym typeface="Montserrat Light"/>
                </a:rPr>
                <a:t>traffic</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123" name="Shape 123"/>
            <p:cNvPicPr preferRelativeResize="0"/>
            <p:nvPr/>
          </p:nvPicPr>
          <p:blipFill rotWithShape="1">
            <a:blip r:embed="rId4">
              <a:alphaModFix/>
              <a:duotone>
                <a:prstClr val="black"/>
                <a:schemeClr val="accent5">
                  <a:tint val="45000"/>
                  <a:satMod val="400000"/>
                </a:schemeClr>
              </a:duotone>
            </a:blip>
            <a:srcRect b="14900"/>
            <a:stretch/>
          </p:blipFill>
          <p:spPr>
            <a:xfrm>
              <a:off x="4322135" y="3364077"/>
              <a:ext cx="1139098" cy="969325"/>
            </a:xfrm>
            <a:prstGeom prst="rect">
              <a:avLst/>
            </a:prstGeom>
            <a:noFill/>
            <a:ln>
              <a:noFill/>
            </a:ln>
          </p:spPr>
        </p:pic>
        <p:pic>
          <p:nvPicPr>
            <p:cNvPr id="124" name="Shape 124"/>
            <p:cNvPicPr preferRelativeResize="0"/>
            <p:nvPr/>
          </p:nvPicPr>
          <p:blipFill rotWithShape="1">
            <a:blip r:embed="rId5">
              <a:duotone>
                <a:schemeClr val="accent5">
                  <a:shade val="45000"/>
                  <a:satMod val="135000"/>
                </a:schemeClr>
                <a:prstClr val="white"/>
              </a:duotone>
              <a:lum bright="50000"/>
              <a:alphaModFix/>
            </a:blip>
            <a:srcRect b="14900"/>
            <a:stretch/>
          </p:blipFill>
          <p:spPr>
            <a:xfrm>
              <a:off x="5250526" y="142613"/>
              <a:ext cx="1139098" cy="969325"/>
            </a:xfrm>
            <a:prstGeom prst="rect">
              <a:avLst/>
            </a:prstGeom>
            <a:noFill/>
            <a:ln>
              <a:noFill/>
            </a:ln>
          </p:spPr>
        </p:pic>
        <p:sp>
          <p:nvSpPr>
            <p:cNvPr id="128" name="Shape 128"/>
            <p:cNvSpPr txBox="1"/>
            <p:nvPr/>
          </p:nvSpPr>
          <p:spPr>
            <a:xfrm>
              <a:off x="5030259" y="1191175"/>
              <a:ext cx="1579633"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Increased revenue (via </a:t>
              </a:r>
              <a:r>
                <a:rPr lang="en-US" sz="1200" dirty="0" smtClean="0">
                  <a:solidFill>
                    <a:schemeClr val="bg1"/>
                  </a:solidFill>
                  <a:latin typeface="Glacial Indifference" charset="0"/>
                  <a:ea typeface="Glacial Indifference" charset="0"/>
                  <a:cs typeface="Glacial Indifference" charset="0"/>
                  <a:sym typeface="Montserrat Light"/>
                </a:rPr>
                <a:t>rev </a:t>
              </a:r>
              <a:r>
                <a:rPr lang="en" sz="1200" dirty="0" smtClean="0">
                  <a:solidFill>
                    <a:schemeClr val="bg1"/>
                  </a:solidFill>
                  <a:latin typeface="Glacial Indifference" charset="0"/>
                  <a:ea typeface="Glacial Indifference" charset="0"/>
                  <a:cs typeface="Glacial Indifference" charset="0"/>
                  <a:sym typeface="Montserrat Light"/>
                </a:rPr>
                <a:t>share</a:t>
              </a:r>
              <a:r>
                <a:rPr lang="en" sz="1200" dirty="0">
                  <a:solidFill>
                    <a:schemeClr val="bg1"/>
                  </a:solidFill>
                  <a:latin typeface="Glacial Indifference" charset="0"/>
                  <a:ea typeface="Glacial Indifference" charset="0"/>
                  <a:cs typeface="Glacial Indifference" charset="0"/>
                  <a:sym typeface="Montserrat Light"/>
                </a:rPr>
                <a:t>)</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126" name="Shape 126"/>
            <p:cNvPicPr preferRelativeResize="0"/>
            <p:nvPr/>
          </p:nvPicPr>
          <p:blipFill rotWithShape="1">
            <a:blip r:embed="rId6">
              <a:duotone>
                <a:schemeClr val="accent5">
                  <a:shade val="45000"/>
                  <a:satMod val="135000"/>
                </a:schemeClr>
                <a:prstClr val="white"/>
              </a:duotone>
              <a:alphaModFix/>
              <a:lum bright="55000"/>
            </a:blip>
            <a:srcRect b="14900"/>
            <a:stretch/>
          </p:blipFill>
          <p:spPr>
            <a:xfrm>
              <a:off x="6871208" y="1289890"/>
              <a:ext cx="1139098" cy="969325"/>
            </a:xfrm>
            <a:prstGeom prst="rect">
              <a:avLst/>
            </a:prstGeom>
            <a:noFill/>
            <a:ln>
              <a:noFill/>
            </a:ln>
          </p:spPr>
        </p:pic>
        <p:sp>
          <p:nvSpPr>
            <p:cNvPr id="130" name="Shape 130"/>
            <p:cNvSpPr txBox="1"/>
            <p:nvPr/>
          </p:nvSpPr>
          <p:spPr>
            <a:xfrm>
              <a:off x="6463700" y="2238667"/>
              <a:ext cx="1127195"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Membership </a:t>
              </a:r>
              <a:r>
                <a:rPr lang="en" sz="1200" dirty="0" smtClean="0">
                  <a:solidFill>
                    <a:schemeClr val="bg1"/>
                  </a:solidFill>
                  <a:latin typeface="Glacial Indifference" charset="0"/>
                  <a:ea typeface="Glacial Indifference" charset="0"/>
                  <a:cs typeface="Glacial Indifference" charset="0"/>
                  <a:sym typeface="Montserrat Light"/>
                </a:rPr>
                <a:t>upticks</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127" name="Shape 127"/>
            <p:cNvPicPr preferRelativeResize="0"/>
            <p:nvPr/>
          </p:nvPicPr>
          <p:blipFill rotWithShape="1">
            <a:blip r:embed="rId7">
              <a:alphaModFix amt="91000"/>
              <a:duotone>
                <a:prstClr val="black"/>
                <a:schemeClr val="accent5">
                  <a:tint val="45000"/>
                  <a:satMod val="400000"/>
                </a:schemeClr>
              </a:duotone>
            </a:blip>
            <a:srcRect b="14900"/>
            <a:stretch/>
          </p:blipFill>
          <p:spPr>
            <a:xfrm>
              <a:off x="6133129" y="3296549"/>
              <a:ext cx="1139098" cy="969325"/>
            </a:xfrm>
            <a:prstGeom prst="rect">
              <a:avLst/>
            </a:prstGeom>
            <a:noFill/>
            <a:ln>
              <a:noFill/>
            </a:ln>
          </p:spPr>
        </p:pic>
        <p:sp>
          <p:nvSpPr>
            <p:cNvPr id="131" name="Shape 131"/>
            <p:cNvSpPr txBox="1"/>
            <p:nvPr/>
          </p:nvSpPr>
          <p:spPr>
            <a:xfrm>
              <a:off x="5772187" y="4293102"/>
              <a:ext cx="2035466"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Organic cross promotion and marketing</a:t>
              </a:r>
              <a:endParaRPr sz="1200" dirty="0">
                <a:solidFill>
                  <a:schemeClr val="bg1"/>
                </a:solidFill>
                <a:latin typeface="Glacial Indifference" charset="0"/>
                <a:ea typeface="Glacial Indifference" charset="0"/>
                <a:cs typeface="Glacial Indifference" charset="0"/>
                <a:sym typeface="Montserrat Light"/>
              </a:endParaRPr>
            </a:p>
            <a:p>
              <a:pPr marL="0" lvl="0" indent="0" algn="ctr" rtl="0">
                <a:spcBef>
                  <a:spcPts val="0"/>
                </a:spcBef>
                <a:spcAft>
                  <a:spcPts val="0"/>
                </a:spcAft>
                <a:buNone/>
              </a:pPr>
              <a:endParaRPr sz="1200" dirty="0">
                <a:solidFill>
                  <a:schemeClr val="bg1"/>
                </a:solidFill>
                <a:latin typeface="Glacial Indifference" charset="0"/>
                <a:ea typeface="Glacial Indifference" charset="0"/>
                <a:cs typeface="Glacial Indifference" charset="0"/>
                <a:sym typeface="Montserrat Light"/>
              </a:endParaRPr>
            </a:p>
          </p:txBody>
        </p:sp>
        <p:grpSp>
          <p:nvGrpSpPr>
            <p:cNvPr id="48" name="Group 47"/>
            <p:cNvGrpSpPr/>
            <p:nvPr/>
          </p:nvGrpSpPr>
          <p:grpSpPr>
            <a:xfrm>
              <a:off x="4074087" y="752844"/>
              <a:ext cx="3465188" cy="3465188"/>
              <a:chOff x="8855194" y="-395609"/>
              <a:chExt cx="3465188" cy="3465188"/>
            </a:xfrm>
          </p:grpSpPr>
          <p:sp>
            <p:nvSpPr>
              <p:cNvPr id="50" name="Freeform 49"/>
              <p:cNvSpPr/>
              <p:nvPr/>
            </p:nvSpPr>
            <p:spPr>
              <a:xfrm>
                <a:off x="8855194" y="-395609"/>
                <a:ext cx="3465188" cy="3465188"/>
              </a:xfrm>
              <a:custGeom>
                <a:avLst/>
                <a:gdLst/>
                <a:ahLst/>
                <a:cxnLst/>
                <a:rect l="0" t="0" r="0" b="0"/>
                <a:pathLst>
                  <a:path>
                    <a:moveTo>
                      <a:pt x="2409246" y="137594"/>
                    </a:moveTo>
                    <a:arcTo wR="1732594" hR="1732594" stAng="17579295" swAng="1959991"/>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p:cNvSpPr/>
              <p:nvPr/>
            </p:nvSpPr>
            <p:spPr>
              <a:xfrm>
                <a:off x="8855194" y="-395609"/>
                <a:ext cx="3465188" cy="3465188"/>
              </a:xfrm>
              <a:custGeom>
                <a:avLst/>
                <a:gdLst/>
                <a:ahLst/>
                <a:cxnLst/>
                <a:rect l="0" t="0" r="0" b="0"/>
                <a:pathLst>
                  <a:path>
                    <a:moveTo>
                      <a:pt x="3462825" y="1642133"/>
                    </a:moveTo>
                    <a:arcTo wR="1732594" hR="1732594" stAng="21420430" swAng="2195114"/>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p:cNvSpPr/>
              <p:nvPr/>
            </p:nvSpPr>
            <p:spPr>
              <a:xfrm>
                <a:off x="8855194" y="-395609"/>
                <a:ext cx="3465188" cy="3465188"/>
              </a:xfrm>
              <a:custGeom>
                <a:avLst/>
                <a:gdLst/>
                <a:ahLst/>
                <a:cxnLst/>
                <a:rect l="0" t="0" r="0" b="0"/>
                <a:pathLst>
                  <a:path>
                    <a:moveTo>
                      <a:pt x="2076618" y="3430690"/>
                    </a:moveTo>
                    <a:arcTo wR="1732594" hR="1732594" stAng="4712834" swAng="1374332"/>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p:cNvSpPr/>
              <p:nvPr/>
            </p:nvSpPr>
            <p:spPr>
              <a:xfrm>
                <a:off x="8855194" y="-395609"/>
                <a:ext cx="3465188" cy="3465188"/>
              </a:xfrm>
              <a:custGeom>
                <a:avLst/>
                <a:gdLst/>
                <a:ahLst/>
                <a:cxnLst/>
                <a:rect l="0" t="0" r="0" b="0"/>
                <a:pathLst>
                  <a:path>
                    <a:moveTo>
                      <a:pt x="289352" y="2691206"/>
                    </a:moveTo>
                    <a:arcTo wR="1732594" hR="1732594" stAng="8784456" swAng="2195114"/>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p:cNvSpPr/>
              <p:nvPr/>
            </p:nvSpPr>
            <p:spPr>
              <a:xfrm>
                <a:off x="8855194" y="-395609"/>
                <a:ext cx="3465188" cy="3465188"/>
              </a:xfrm>
              <a:custGeom>
                <a:avLst/>
                <a:gdLst/>
                <a:ahLst/>
                <a:cxnLst/>
                <a:rect l="0" t="0" r="0" b="0"/>
                <a:pathLst>
                  <a:path>
                    <a:moveTo>
                      <a:pt x="302072" y="755102"/>
                    </a:moveTo>
                    <a:arcTo wR="1732594" hR="1732594" stAng="12860714" swAng="1959991"/>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pic>
          <p:nvPicPr>
            <p:cNvPr id="125" name="Shape 125"/>
            <p:cNvPicPr preferRelativeResize="0"/>
            <p:nvPr/>
          </p:nvPicPr>
          <p:blipFill rotWithShape="1">
            <a:blip r:embed="rId8">
              <a:duotone>
                <a:schemeClr val="accent5">
                  <a:shade val="45000"/>
                  <a:satMod val="135000"/>
                </a:schemeClr>
                <a:prstClr val="white"/>
              </a:duotone>
              <a:lum bright="54000"/>
              <a:alphaModFix/>
            </a:blip>
            <a:srcRect b="17389"/>
            <a:stretch/>
          </p:blipFill>
          <p:spPr>
            <a:xfrm>
              <a:off x="3545860" y="1574513"/>
              <a:ext cx="1139098" cy="941013"/>
            </a:xfrm>
            <a:prstGeom prst="rect">
              <a:avLst/>
            </a:prstGeom>
            <a:noFill/>
            <a:ln>
              <a:noFill/>
            </a:ln>
          </p:spPr>
        </p:pic>
        <p:sp>
          <p:nvSpPr>
            <p:cNvPr id="129" name="Shape 129"/>
            <p:cNvSpPr txBox="1"/>
            <p:nvPr/>
          </p:nvSpPr>
          <p:spPr>
            <a:xfrm>
              <a:off x="3942487" y="2238118"/>
              <a:ext cx="18297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New prospective touchpoints</a:t>
              </a:r>
              <a:endParaRPr sz="1200" dirty="0">
                <a:solidFill>
                  <a:schemeClr val="bg1"/>
                </a:solidFill>
                <a:latin typeface="Glacial Indifference" charset="0"/>
                <a:ea typeface="Glacial Indifference" charset="0"/>
                <a:cs typeface="Glacial Indifference" charset="0"/>
                <a:sym typeface="Montserrat Light"/>
              </a:endParaRPr>
            </a:p>
            <a:p>
              <a:pPr marL="0" lvl="0" indent="0" algn="ctr" rtl="0">
                <a:spcBef>
                  <a:spcPts val="0"/>
                </a:spcBef>
                <a:spcAft>
                  <a:spcPts val="0"/>
                </a:spcAft>
                <a:buNone/>
              </a:pPr>
              <a:endParaRPr sz="1200" dirty="0">
                <a:solidFill>
                  <a:schemeClr val="bg1"/>
                </a:solidFill>
                <a:latin typeface="Glacial Indifference" charset="0"/>
                <a:ea typeface="Glacial Indifference" charset="0"/>
                <a:cs typeface="Glacial Indifference" charset="0"/>
                <a:sym typeface="Montserrat Light"/>
              </a:endParaRPr>
            </a:p>
          </p:txBody>
        </p:sp>
      </p:grpSp>
      <p:sp>
        <p:nvSpPr>
          <p:cNvPr id="73" name="TextBox 72"/>
          <p:cNvSpPr txBox="1"/>
          <p:nvPr/>
        </p:nvSpPr>
        <p:spPr>
          <a:xfrm>
            <a:off x="457200" y="457200"/>
            <a:ext cx="4869644"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w</a:t>
            </a:r>
            <a:r>
              <a:rPr lang="en-US" sz="2400" b="1" dirty="0" smtClean="0">
                <a:solidFill>
                  <a:schemeClr val="bg1"/>
                </a:solidFill>
                <a:latin typeface="Glacial Indifference" charset="0"/>
                <a:ea typeface="Glacial Indifference" charset="0"/>
                <a:cs typeface="Glacial Indifference" charset="0"/>
              </a:rPr>
              <a:t>hile increasing revenue and membership for gyms</a:t>
            </a:r>
            <a:endParaRPr lang="en-US" sz="2400" b="1" dirty="0">
              <a:solidFill>
                <a:schemeClr val="bg1"/>
              </a:solidFill>
              <a:latin typeface="Glacial Indifference" charset="0"/>
              <a:ea typeface="Glacial Indifference" charset="0"/>
              <a:cs typeface="Glacial Indifference" charset="0"/>
            </a:endParaRPr>
          </a:p>
        </p:txBody>
      </p:sp>
      <p:sp>
        <p:nvSpPr>
          <p:cNvPr id="26" name="TextBox 25"/>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095657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srcRect t="10710" r="642" b="6073"/>
          <a:stretch/>
        </p:blipFill>
        <p:spPr>
          <a:xfrm flipH="1">
            <a:off x="0" y="0"/>
            <a:ext cx="9159498" cy="5143500"/>
          </a:xfrm>
          <a:prstGeom prst="rect">
            <a:avLst/>
          </a:prstGeom>
        </p:spPr>
      </p:pic>
      <p:sp>
        <p:nvSpPr>
          <p:cNvPr id="3" name="Slide Number Placeholder 2"/>
          <p:cNvSpPr>
            <a:spLocks noGrp="1"/>
          </p:cNvSpPr>
          <p:nvPr>
            <p:ph type="sldNum" idx="12"/>
          </p:nvPr>
        </p:nvSpPr>
        <p:spPr>
          <a:xfrm>
            <a:off x="8506642"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2</a:t>
            </a:fld>
            <a:endParaRPr lang="uk-UA" dirty="0">
              <a:solidFill>
                <a:schemeClr val="bg1"/>
              </a:solidFill>
              <a:latin typeface="Montserrat" charset="0"/>
              <a:ea typeface="Montserrat" charset="0"/>
              <a:cs typeface="Montserrat" charset="0"/>
            </a:endParaRPr>
          </a:p>
        </p:txBody>
      </p:sp>
      <p:sp>
        <p:nvSpPr>
          <p:cNvPr id="5" name="Shape 62"/>
          <p:cNvSpPr txBox="1"/>
          <p:nvPr/>
        </p:nvSpPr>
        <p:spPr>
          <a:xfrm>
            <a:off x="3355658" y="3184659"/>
            <a:ext cx="2558400" cy="1810512"/>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800" b="1" dirty="0" smtClean="0">
                <a:solidFill>
                  <a:srgbClr val="00B4D2"/>
                </a:solidFill>
                <a:latin typeface="Glacial Indifference" charset="0"/>
                <a:ea typeface="Glacial Indifference" charset="0"/>
                <a:cs typeface="Glacial Indifference" charset="0"/>
                <a:sym typeface="Montserrat"/>
              </a:rPr>
              <a:t>6</a:t>
            </a:r>
            <a:r>
              <a:rPr lang="en-US" sz="4800" b="1" dirty="0" smtClean="0">
                <a:solidFill>
                  <a:srgbClr val="00B4D2"/>
                </a:solidFill>
                <a:latin typeface="Glacial Indifference" charset="0"/>
                <a:ea typeface="Glacial Indifference" charset="0"/>
                <a:cs typeface="Glacial Indifference" charset="0"/>
                <a:sym typeface="Montserrat"/>
              </a:rPr>
              <a:t>7</a:t>
            </a:r>
            <a:r>
              <a:rPr lang="en" sz="4800" b="1" dirty="0" smtClean="0">
                <a:solidFill>
                  <a:srgbClr val="00B4D2"/>
                </a:solidFill>
                <a:latin typeface="Glacial Indifference" charset="0"/>
                <a:ea typeface="Glacial Indifference" charset="0"/>
                <a:cs typeface="Glacial Indifference" charset="0"/>
                <a:sym typeface="Montserrat"/>
              </a:rPr>
              <a:t>% </a:t>
            </a:r>
            <a:endParaRPr sz="4800" b="1" dirty="0">
              <a:solidFill>
                <a:srgbClr val="00B4D2"/>
              </a:solidFill>
              <a:latin typeface="Glacial Indifference" charset="0"/>
              <a:ea typeface="Glacial Indifference" charset="0"/>
              <a:cs typeface="Glacial Indifference" charset="0"/>
              <a:sym typeface="Montserrat"/>
            </a:endParaRPr>
          </a:p>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Of people with gym memberships never use them</a:t>
            </a:r>
            <a:endParaRPr dirty="0">
              <a:solidFill>
                <a:schemeClr val="bg1"/>
              </a:solidFill>
              <a:latin typeface="Glacial Indifference" charset="0"/>
              <a:ea typeface="Glacial Indifference" charset="0"/>
              <a:cs typeface="Glacial Indifference" charset="0"/>
              <a:sym typeface="Montserrat Light"/>
            </a:endParaRPr>
          </a:p>
        </p:txBody>
      </p:sp>
      <p:sp>
        <p:nvSpPr>
          <p:cNvPr id="6" name="Shape 64"/>
          <p:cNvSpPr txBox="1"/>
          <p:nvPr/>
        </p:nvSpPr>
        <p:spPr>
          <a:xfrm>
            <a:off x="5863577" y="3200245"/>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smtClean="0">
                <a:solidFill>
                  <a:srgbClr val="00B4D2"/>
                </a:solidFill>
                <a:latin typeface="Glacial Indifference" charset="0"/>
                <a:ea typeface="Glacial Indifference" charset="0"/>
                <a:cs typeface="Glacial Indifference" charset="0"/>
                <a:sym typeface="Montserrat"/>
              </a:rPr>
              <a:t>$39</a:t>
            </a:r>
            <a:endParaRPr sz="4800" b="1" dirty="0">
              <a:solidFill>
                <a:srgbClr val="00B4D2"/>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Per gym membership is wasted due to underutilization</a:t>
            </a:r>
            <a:endParaRPr dirty="0">
              <a:solidFill>
                <a:schemeClr val="bg1"/>
              </a:solidFill>
              <a:latin typeface="Glacial Indifference" charset="0"/>
              <a:ea typeface="Glacial Indifference" charset="0"/>
              <a:cs typeface="Glacial Indifference" charset="0"/>
              <a:sym typeface="Montserrat Light"/>
            </a:endParaRPr>
          </a:p>
        </p:txBody>
      </p:sp>
      <p:sp>
        <p:nvSpPr>
          <p:cNvPr id="7" name="Shape 65"/>
          <p:cNvSpPr txBox="1"/>
          <p:nvPr/>
        </p:nvSpPr>
        <p:spPr>
          <a:xfrm>
            <a:off x="5914058" y="1803178"/>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smtClean="0">
                <a:solidFill>
                  <a:srgbClr val="00B4D2"/>
                </a:solidFill>
                <a:latin typeface="Glacial Indifference" charset="0"/>
                <a:ea typeface="Glacial Indifference" charset="0"/>
                <a:cs typeface="Glacial Indifference" charset="0"/>
                <a:sym typeface="Montserrat"/>
              </a:rPr>
              <a:t>57.25 m</a:t>
            </a:r>
            <a:endParaRPr sz="4800" b="1" dirty="0">
              <a:solidFill>
                <a:srgbClr val="00B4D2"/>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 dirty="0">
                <a:solidFill>
                  <a:schemeClr val="bg1"/>
                </a:solidFill>
                <a:latin typeface="Glacial Indifference" charset="0"/>
                <a:ea typeface="Glacial Indifference" charset="0"/>
                <a:cs typeface="Glacial Indifference" charset="0"/>
                <a:sym typeface="Montserrat Light"/>
              </a:rPr>
              <a:t>Members of health clubs in the United </a:t>
            </a:r>
            <a:r>
              <a:rPr lang="en" dirty="0" smtClean="0">
                <a:solidFill>
                  <a:schemeClr val="bg1"/>
                </a:solidFill>
                <a:latin typeface="Glacial Indifference" charset="0"/>
                <a:ea typeface="Glacial Indifference" charset="0"/>
                <a:cs typeface="Glacial Indifference" charset="0"/>
                <a:sym typeface="Montserrat Light"/>
              </a:rPr>
              <a:t>States</a:t>
            </a:r>
            <a:endParaRPr dirty="0">
              <a:solidFill>
                <a:schemeClr val="bg1"/>
              </a:solidFill>
              <a:latin typeface="Glacial Indifference" charset="0"/>
              <a:ea typeface="Glacial Indifference" charset="0"/>
              <a:cs typeface="Glacial Indifference" charset="0"/>
              <a:sym typeface="Montserrat Light"/>
            </a:endParaRPr>
          </a:p>
        </p:txBody>
      </p:sp>
      <p:sp>
        <p:nvSpPr>
          <p:cNvPr id="9" name="Rectangle 8"/>
          <p:cNvSpPr/>
          <p:nvPr/>
        </p:nvSpPr>
        <p:spPr>
          <a:xfrm>
            <a:off x="74878" y="4802901"/>
            <a:ext cx="2910054"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latin typeface="Montserrat" charset="0"/>
                <a:ea typeface="Montserrat" charset="0"/>
                <a:cs typeface="Montserrat" charset="0"/>
              </a:rPr>
              <a:t/>
            </a:r>
            <a:br>
              <a:rPr lang="en-US" sz="800" dirty="0">
                <a:latin typeface="Montserrat" charset="0"/>
                <a:ea typeface="Montserrat" charset="0"/>
                <a:cs typeface="Montserrat" charset="0"/>
              </a:rPr>
            </a:br>
            <a:endParaRPr lang="en-US" sz="800" dirty="0">
              <a:latin typeface="Montserrat" charset="0"/>
              <a:ea typeface="Montserrat" charset="0"/>
              <a:cs typeface="Montserrat" charset="0"/>
            </a:endParaRPr>
          </a:p>
        </p:txBody>
      </p:sp>
      <p:sp>
        <p:nvSpPr>
          <p:cNvPr id="2" name="TextBox 1"/>
          <p:cNvSpPr txBox="1"/>
          <p:nvPr/>
        </p:nvSpPr>
        <p:spPr>
          <a:xfrm>
            <a:off x="457200" y="457200"/>
            <a:ext cx="7650480" cy="1200329"/>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The fitness industry is ripe with opportunity, as the evolving needs of consumers challenge traditional models</a:t>
            </a:r>
            <a:endParaRPr lang="en-US" sz="2400" b="1" dirty="0">
              <a:solidFill>
                <a:schemeClr val="bg1"/>
              </a:solidFill>
              <a:latin typeface="Glacial Indifference" charset="0"/>
              <a:ea typeface="Glacial Indifference" charset="0"/>
              <a:cs typeface="Glacial Indifference" charset="0"/>
            </a:endParaRPr>
          </a:p>
        </p:txBody>
      </p:sp>
      <p:sp>
        <p:nvSpPr>
          <p:cNvPr id="13" name="Shape 65"/>
          <p:cNvSpPr txBox="1"/>
          <p:nvPr/>
        </p:nvSpPr>
        <p:spPr>
          <a:xfrm>
            <a:off x="3306433" y="1803178"/>
            <a:ext cx="2558400" cy="13641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smtClean="0">
                <a:solidFill>
                  <a:srgbClr val="00B4D2"/>
                </a:solidFill>
                <a:latin typeface="Glacial Indifference" charset="0"/>
                <a:ea typeface="Glacial Indifference" charset="0"/>
                <a:cs typeface="Glacial Indifference" charset="0"/>
                <a:sym typeface="Montserrat"/>
              </a:rPr>
              <a:t>$21.8B</a:t>
            </a:r>
            <a:endParaRPr sz="4800" b="1" dirty="0">
              <a:solidFill>
                <a:srgbClr val="00B4D2"/>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Rev/year of the gym and health club industry</a:t>
            </a:r>
            <a:endParaRPr dirty="0">
              <a:solidFill>
                <a:schemeClr val="bg1"/>
              </a:solidFill>
              <a:latin typeface="Glacial Indifference" charset="0"/>
              <a:ea typeface="Glacial Indifference" charset="0"/>
              <a:cs typeface="Glacial Indifference" charset="0"/>
              <a:sym typeface="Montserrat Light"/>
            </a:endParaRPr>
          </a:p>
        </p:txBody>
      </p:sp>
      <p:sp>
        <p:nvSpPr>
          <p:cNvPr id="14" name="TextBox 13"/>
          <p:cNvSpPr txBox="1"/>
          <p:nvPr/>
        </p:nvSpPr>
        <p:spPr>
          <a:xfrm>
            <a:off x="6675120" y="45720"/>
            <a:ext cx="3689902"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261326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6" name="Picture 45"/>
          <p:cNvPicPr>
            <a:picLocks noChangeAspect="1"/>
          </p:cNvPicPr>
          <p:nvPr/>
        </p:nvPicPr>
        <p:blipFill rotWithShape="1">
          <a:blip r:embed="rId5"/>
          <a:srcRect t="10710" r="642" b="6073"/>
          <a:stretch/>
        </p:blipFill>
        <p:spPr>
          <a:xfrm flipH="1">
            <a:off x="0" y="0"/>
            <a:ext cx="9159498" cy="5143500"/>
          </a:xfrm>
          <a:prstGeom prst="rect">
            <a:avLst/>
          </a:prstGeom>
        </p:spPr>
      </p:pic>
      <p:sp>
        <p:nvSpPr>
          <p:cNvPr id="44" name="Oval 43"/>
          <p:cNvSpPr/>
          <p:nvPr/>
        </p:nvSpPr>
        <p:spPr>
          <a:xfrm>
            <a:off x="3508789" y="1933167"/>
            <a:ext cx="2154352" cy="2151031"/>
          </a:xfrm>
          <a:prstGeom prst="ellipse">
            <a:avLst/>
          </a:prstGeom>
          <a:solidFill>
            <a:srgbClr val="B5B5B6">
              <a:alpha val="7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0971" y="1695481"/>
            <a:ext cx="2602626" cy="2598614"/>
          </a:xfrm>
          <a:prstGeom prst="ellipse">
            <a:avLst/>
          </a:prstGeom>
          <a:noFill/>
          <a:ln w="76200">
            <a:solidFill>
              <a:srgbClr val="B5B5B6">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301095" y="1439124"/>
            <a:ext cx="6522444" cy="3085138"/>
            <a:chOff x="538268" y="2115599"/>
            <a:chExt cx="9588395" cy="4535343"/>
          </a:xfrm>
        </p:grpSpPr>
        <p:sp>
          <p:nvSpPr>
            <p:cNvPr id="15" name="Rectangle 14"/>
            <p:cNvSpPr/>
            <p:nvPr/>
          </p:nvSpPr>
          <p:spPr bwMode="ltGray">
            <a:xfrm>
              <a:off x="538268" y="5977640"/>
              <a:ext cx="3664227"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GB" sz="1100" b="1" kern="1200" dirty="0">
                  <a:solidFill>
                    <a:srgbClr val="FFFFFF"/>
                  </a:solidFill>
                  <a:latin typeface="Glacial Indifference" charset="0"/>
                  <a:ea typeface="Glacial Indifference" charset="0"/>
                  <a:cs typeface="Glacial Indifference" charset="0"/>
                </a:rPr>
                <a:t>Organic cross promotion and marketing</a:t>
              </a:r>
            </a:p>
            <a:p>
              <a:pPr defTabSz="693004">
                <a:buClrTx/>
              </a:pPr>
              <a:endParaRPr lang="en-GB" sz="1100" b="1" kern="1200" dirty="0">
                <a:solidFill>
                  <a:srgbClr val="FFFFFF"/>
                </a:solidFill>
                <a:latin typeface="Glacial Indifference" charset="0"/>
                <a:ea typeface="Glacial Indifference" charset="0"/>
                <a:cs typeface="Glacial Indifference" charset="0"/>
              </a:endParaRPr>
            </a:p>
          </p:txBody>
        </p:sp>
        <p:sp>
          <p:nvSpPr>
            <p:cNvPr id="17" name="Rectangle 16"/>
            <p:cNvSpPr/>
            <p:nvPr/>
          </p:nvSpPr>
          <p:spPr bwMode="ltGray">
            <a:xfrm>
              <a:off x="538268" y="5075491"/>
              <a:ext cx="2895838"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US" sz="1100" b="1" dirty="0">
                  <a:solidFill>
                    <a:schemeClr val="bg1"/>
                  </a:solidFill>
                  <a:latin typeface="Glacial Indifference" charset="0"/>
                  <a:ea typeface="Glacial Indifference" charset="0"/>
                  <a:cs typeface="Glacial Indifference" charset="0"/>
                  <a:sym typeface="Montserrat"/>
                </a:rPr>
                <a:t>Increased foot traffic</a:t>
              </a:r>
            </a:p>
          </p:txBody>
        </p:sp>
        <p:sp>
          <p:nvSpPr>
            <p:cNvPr id="21" name="Rectangle 20"/>
            <p:cNvSpPr/>
            <p:nvPr/>
          </p:nvSpPr>
          <p:spPr bwMode="ltGray">
            <a:xfrm>
              <a:off x="538268" y="4078300"/>
              <a:ext cx="2895838"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 sz="1100" b="1" dirty="0">
                  <a:solidFill>
                    <a:schemeClr val="bg1"/>
                  </a:solidFill>
                  <a:latin typeface="Glacial Indifference" charset="0"/>
                  <a:ea typeface="Glacial Indifference" charset="0"/>
                  <a:cs typeface="Glacial Indifference" charset="0"/>
                  <a:sym typeface="Montserrat"/>
                </a:rPr>
                <a:t>Membership upticks</a:t>
              </a:r>
            </a:p>
          </p:txBody>
        </p:sp>
        <p:sp>
          <p:nvSpPr>
            <p:cNvPr id="22" name="Rectangle 21"/>
            <p:cNvSpPr/>
            <p:nvPr/>
          </p:nvSpPr>
          <p:spPr bwMode="ltGray">
            <a:xfrm>
              <a:off x="538268" y="3049429"/>
              <a:ext cx="2895838"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US" sz="1100" b="1" dirty="0">
                  <a:solidFill>
                    <a:schemeClr val="bg1"/>
                  </a:solidFill>
                  <a:latin typeface="Glacial Indifference" charset="0"/>
                  <a:ea typeface="Glacial Indifference" charset="0"/>
                  <a:cs typeface="Glacial Indifference" charset="0"/>
                  <a:sym typeface="Montserrat"/>
                </a:rPr>
                <a:t>New prospective </a:t>
              </a:r>
              <a:r>
                <a:rPr lang="en-US" sz="1100" b="1" dirty="0" err="1">
                  <a:solidFill>
                    <a:schemeClr val="bg1"/>
                  </a:solidFill>
                  <a:latin typeface="Glacial Indifference" charset="0"/>
                  <a:ea typeface="Glacial Indifference" charset="0"/>
                  <a:cs typeface="Glacial Indifference" charset="0"/>
                  <a:sym typeface="Montserrat"/>
                </a:rPr>
                <a:t>touchpoints</a:t>
              </a:r>
              <a:endParaRPr lang="en-US" sz="1100" b="1" dirty="0">
                <a:solidFill>
                  <a:schemeClr val="bg1"/>
                </a:solidFill>
                <a:latin typeface="Glacial Indifference" charset="0"/>
                <a:ea typeface="Glacial Indifference" charset="0"/>
                <a:cs typeface="Glacial Indifference" charset="0"/>
                <a:sym typeface="Montserrat"/>
              </a:endParaRPr>
            </a:p>
            <a:p>
              <a:pP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3" name="Rectangle 22"/>
            <p:cNvSpPr/>
            <p:nvPr/>
          </p:nvSpPr>
          <p:spPr bwMode="ltGray">
            <a:xfrm>
              <a:off x="538268" y="2115599"/>
              <a:ext cx="3586137"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 sz="1100" b="1" dirty="0">
                  <a:solidFill>
                    <a:schemeClr val="bg1"/>
                  </a:solidFill>
                  <a:latin typeface="Glacial Indifference" charset="0"/>
                  <a:ea typeface="Glacial Indifference" charset="0"/>
                  <a:cs typeface="Glacial Indifference" charset="0"/>
                  <a:sym typeface="Montserrat"/>
                </a:rPr>
                <a:t>Increased revenue (via rev share)</a:t>
              </a:r>
            </a:p>
            <a:p>
              <a:pP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4" name="Rectangle 23"/>
            <p:cNvSpPr/>
            <p:nvPr/>
          </p:nvSpPr>
          <p:spPr bwMode="ltGray">
            <a:xfrm>
              <a:off x="6462436" y="5977640"/>
              <a:ext cx="3664227"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smtClean="0">
                  <a:solidFill>
                    <a:schemeClr val="bg1"/>
                  </a:solidFill>
                  <a:latin typeface="Glacial Indifference" charset="0"/>
                  <a:ea typeface="Glacial Indifference" charset="0"/>
                  <a:cs typeface="Glacial Indifference" charset="0"/>
                  <a:sym typeface="Montserrat"/>
                </a:rPr>
                <a:t>Mobile-based solution that </a:t>
              </a:r>
            </a:p>
            <a:p>
              <a:pPr algn="r" defTabSz="693004">
                <a:buClrTx/>
              </a:pPr>
              <a:r>
                <a:rPr lang="en-US" sz="1100" b="1" dirty="0" smtClean="0">
                  <a:solidFill>
                    <a:schemeClr val="bg1"/>
                  </a:solidFill>
                  <a:latin typeface="Glacial Indifference" charset="0"/>
                  <a:ea typeface="Glacial Indifference" charset="0"/>
                  <a:cs typeface="Glacial Indifference" charset="0"/>
                  <a:sym typeface="Montserrat"/>
                </a:rPr>
                <a:t>enables a frictionless experience</a:t>
              </a:r>
              <a:endParaRPr lang="en-US" sz="1100" b="1" dirty="0">
                <a:solidFill>
                  <a:schemeClr val="bg1"/>
                </a:solidFill>
                <a:latin typeface="Glacial Indifference" charset="0"/>
                <a:ea typeface="Glacial Indifference" charset="0"/>
                <a:cs typeface="Glacial Indifference" charset="0"/>
                <a:sym typeface="Montserrat"/>
              </a:endParaRPr>
            </a:p>
            <a:p>
              <a:pPr algn="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5" name="Rectangle 24"/>
            <p:cNvSpPr/>
            <p:nvPr/>
          </p:nvSpPr>
          <p:spPr bwMode="ltGray">
            <a:xfrm>
              <a:off x="7230825" y="5075491"/>
              <a:ext cx="2895838"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smtClean="0">
                  <a:solidFill>
                    <a:schemeClr val="bg1"/>
                  </a:solidFill>
                  <a:latin typeface="Glacial Indifference" charset="0"/>
                  <a:ea typeface="Glacial Indifference" charset="0"/>
                  <a:cs typeface="Glacial Indifference" charset="0"/>
                  <a:sym typeface="Montserrat"/>
                </a:rPr>
                <a:t>Try before you buy</a:t>
              </a:r>
              <a:endParaRPr lang="en-US" sz="1100" b="1" dirty="0">
                <a:solidFill>
                  <a:schemeClr val="bg1"/>
                </a:solidFill>
                <a:latin typeface="Glacial Indifference" charset="0"/>
                <a:ea typeface="Glacial Indifference" charset="0"/>
                <a:cs typeface="Glacial Indifference" charset="0"/>
                <a:sym typeface="Montserrat"/>
              </a:endParaRPr>
            </a:p>
            <a:p>
              <a:pPr algn="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6" name="Rectangle 25"/>
            <p:cNvSpPr/>
            <p:nvPr/>
          </p:nvSpPr>
          <p:spPr bwMode="ltGray">
            <a:xfrm>
              <a:off x="7230825" y="4078300"/>
              <a:ext cx="2895838"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No long-term </a:t>
              </a:r>
              <a:endParaRPr lang="en-US" sz="1100" b="1" dirty="0" smtClean="0">
                <a:solidFill>
                  <a:schemeClr val="bg1"/>
                </a:solidFill>
                <a:latin typeface="Glacial Indifference" charset="0"/>
                <a:ea typeface="Glacial Indifference" charset="0"/>
                <a:cs typeface="Glacial Indifference" charset="0"/>
                <a:sym typeface="Montserrat"/>
              </a:endParaRPr>
            </a:p>
            <a:p>
              <a:pPr algn="r" defTabSz="693004">
                <a:buClrTx/>
              </a:pPr>
              <a:r>
                <a:rPr lang="en-US" sz="1100" b="1" dirty="0" smtClean="0">
                  <a:solidFill>
                    <a:schemeClr val="bg1"/>
                  </a:solidFill>
                  <a:latin typeface="Glacial Indifference" charset="0"/>
                  <a:ea typeface="Glacial Indifference" charset="0"/>
                  <a:cs typeface="Glacial Indifference" charset="0"/>
                  <a:sym typeface="Montserrat"/>
                </a:rPr>
                <a:t>commitments</a:t>
              </a:r>
              <a:endParaRPr lang="en-US" sz="1100" b="1" dirty="0">
                <a:solidFill>
                  <a:schemeClr val="bg1"/>
                </a:solidFill>
                <a:latin typeface="Glacial Indifference" charset="0"/>
                <a:ea typeface="Glacial Indifference" charset="0"/>
                <a:cs typeface="Glacial Indifference" charset="0"/>
                <a:sym typeface="Montserrat"/>
              </a:endParaRPr>
            </a:p>
            <a:p>
              <a:pPr algn="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7" name="Rectangle 26"/>
            <p:cNvSpPr/>
            <p:nvPr/>
          </p:nvSpPr>
          <p:spPr bwMode="ltGray">
            <a:xfrm>
              <a:off x="7230825" y="3049428"/>
              <a:ext cx="2895838" cy="673301"/>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Access </a:t>
              </a:r>
              <a:r>
                <a:rPr lang="en-US" sz="1100" b="1" dirty="0" smtClean="0">
                  <a:solidFill>
                    <a:schemeClr val="bg1"/>
                  </a:solidFill>
                  <a:latin typeface="Glacial Indifference" charset="0"/>
                  <a:ea typeface="Glacial Indifference" charset="0"/>
                  <a:cs typeface="Glacial Indifference" charset="0"/>
                  <a:sym typeface="Montserrat"/>
                </a:rPr>
                <a:t>to a nation-wide network of facilities</a:t>
              </a:r>
              <a:endParaRPr lang="en-US" sz="1100" b="1" dirty="0">
                <a:solidFill>
                  <a:schemeClr val="bg1"/>
                </a:solidFill>
                <a:latin typeface="Glacial Indifference" charset="0"/>
                <a:ea typeface="Glacial Indifference" charset="0"/>
                <a:cs typeface="Glacial Indifference" charset="0"/>
                <a:sym typeface="Montserrat"/>
              </a:endParaRPr>
            </a:p>
            <a:p>
              <a:pPr algn="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8" name="Rectangle 27"/>
            <p:cNvSpPr/>
            <p:nvPr/>
          </p:nvSpPr>
          <p:spPr bwMode="ltGray">
            <a:xfrm>
              <a:off x="6540526" y="2115599"/>
              <a:ext cx="3586137"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Pay only for what you use</a:t>
              </a:r>
            </a:p>
            <a:p>
              <a:pPr algn="r" defTabSz="693004">
                <a:buClrTx/>
              </a:pPr>
              <a:endParaRPr lang="en-US" sz="1100" b="1" dirty="0">
                <a:solidFill>
                  <a:schemeClr val="bg1"/>
                </a:solidFill>
                <a:latin typeface="Glacial Indifference" charset="0"/>
                <a:ea typeface="Glacial Indifference" charset="0"/>
                <a:cs typeface="Glacial Indifference" charset="0"/>
                <a:sym typeface="Montserrat"/>
              </a:endParaRPr>
            </a:p>
          </p:txBody>
        </p:sp>
      </p:gr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20</a:t>
            </a:fld>
            <a:endParaRPr dirty="0">
              <a:solidFill>
                <a:schemeClr val="tx1"/>
              </a:solidFill>
              <a:latin typeface="Montserrat" charset="0"/>
              <a:ea typeface="Montserrat" charset="0"/>
              <a:cs typeface="Montserrat" charset="0"/>
            </a:endParaRPr>
          </a:p>
        </p:txBody>
      </p:sp>
      <p:sp>
        <p:nvSpPr>
          <p:cNvPr id="19" name="TextBox 18"/>
          <p:cNvSpPr txBox="1"/>
          <p:nvPr/>
        </p:nvSpPr>
        <p:spPr>
          <a:xfrm>
            <a:off x="6492240" y="45720"/>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2789343" y="1419902"/>
            <a:ext cx="1329914" cy="3149584"/>
            <a:chOff x="2789343" y="1419902"/>
            <a:chExt cx="1329914" cy="3149584"/>
          </a:xfrm>
        </p:grpSpPr>
        <p:sp>
          <p:nvSpPr>
            <p:cNvPr id="4" name="Oval 3"/>
            <p:cNvSpPr/>
            <p:nvPr/>
          </p:nvSpPr>
          <p:spPr>
            <a:xfrm>
              <a:off x="3527586" y="3978727"/>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989321" y="3439459"/>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789343" y="2711948"/>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989321" y="1971324"/>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97826" y="1419902"/>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flipH="1">
            <a:off x="4992266" y="1426684"/>
            <a:ext cx="1343025" cy="3138485"/>
            <a:chOff x="2798799" y="1431001"/>
            <a:chExt cx="1343025" cy="3138485"/>
          </a:xfrm>
        </p:grpSpPr>
        <p:sp>
          <p:nvSpPr>
            <p:cNvPr id="37" name="Oval 36"/>
            <p:cNvSpPr/>
            <p:nvPr/>
          </p:nvSpPr>
          <p:spPr>
            <a:xfrm>
              <a:off x="3527586" y="3978727"/>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989321" y="3439459"/>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2798799" y="2690241"/>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989321" y="1971324"/>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50153" y="1431001"/>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3741348" y="2541290"/>
            <a:ext cx="1642745" cy="643426"/>
          </a:xfrm>
          <a:prstGeom prst="rect">
            <a:avLst/>
          </a:prstGeom>
          <a:noFill/>
        </p:spPr>
        <p:txBody>
          <a:bodyPr wrap="square" lIns="0" tIns="0" rIns="0" bIns="0" rtlCol="0">
            <a:noAutofit/>
          </a:bodyPr>
          <a:lstStyle/>
          <a:p>
            <a:pPr algn="ctr" defTabSz="693004">
              <a:spcAft>
                <a:spcPts val="612"/>
              </a:spcAft>
              <a:buClrTx/>
            </a:pPr>
            <a:r>
              <a:rPr lang="en-GB" sz="2000" b="1" kern="1200" dirty="0" smtClean="0">
                <a:solidFill>
                  <a:srgbClr val="FFFFFF"/>
                </a:solidFill>
                <a:latin typeface="Glacial Indifference" charset="0"/>
                <a:ea typeface="Glacial Indifference" charset="0"/>
                <a:cs typeface="Glacial Indifference" charset="0"/>
              </a:rPr>
              <a:t>Placeholder optional text </a:t>
            </a:r>
            <a:r>
              <a:rPr lang="en-GB" sz="2000" b="1" kern="1200" dirty="0" err="1" smtClean="0">
                <a:solidFill>
                  <a:srgbClr val="FFFFFF"/>
                </a:solidFill>
                <a:latin typeface="Glacial Indifference" charset="0"/>
                <a:ea typeface="Glacial Indifference" charset="0"/>
                <a:cs typeface="Glacial Indifference" charset="0"/>
              </a:rPr>
              <a:t>lorem</a:t>
            </a:r>
            <a:r>
              <a:rPr lang="en-GB" sz="2000" b="1" kern="1200" dirty="0" smtClean="0">
                <a:solidFill>
                  <a:srgbClr val="FFFFFF"/>
                </a:solidFill>
                <a:latin typeface="Glacial Indifference" charset="0"/>
                <a:ea typeface="Glacial Indifference" charset="0"/>
                <a:cs typeface="Glacial Indifference" charset="0"/>
              </a:rPr>
              <a:t> </a:t>
            </a:r>
            <a:r>
              <a:rPr lang="en-GB" sz="2000" b="1" kern="1200" dirty="0" err="1" smtClean="0">
                <a:solidFill>
                  <a:srgbClr val="FFFFFF"/>
                </a:solidFill>
                <a:latin typeface="Glacial Indifference" charset="0"/>
                <a:ea typeface="Glacial Indifference" charset="0"/>
                <a:cs typeface="Glacial Indifference" charset="0"/>
              </a:rPr>
              <a:t>ipsum</a:t>
            </a:r>
            <a:endParaRPr lang="en-GB" sz="2000" b="1" i="1" kern="1200" dirty="0">
              <a:solidFill>
                <a:srgbClr val="FFFFFF"/>
              </a:solidFill>
              <a:latin typeface="Glacial Indifference" charset="0"/>
              <a:ea typeface="Glacial Indifference" charset="0"/>
              <a:cs typeface="Glacial Indifference" charset="0"/>
            </a:endParaRPr>
          </a:p>
        </p:txBody>
      </p:sp>
      <p:sp>
        <p:nvSpPr>
          <p:cNvPr id="47" name="Shape 416"/>
          <p:cNvSpPr txBox="1"/>
          <p:nvPr/>
        </p:nvSpPr>
        <p:spPr>
          <a:xfrm>
            <a:off x="411480" y="196972"/>
            <a:ext cx="7871012" cy="569662"/>
          </a:xfrm>
          <a:prstGeom prst="rect">
            <a:avLst/>
          </a:prstGeom>
          <a:noFill/>
          <a:ln>
            <a:noFill/>
          </a:ln>
        </p:spPr>
        <p:txBody>
          <a:bodyPr spcFirstLastPara="1" wrap="square" lIns="91425" tIns="91425" rIns="91425" bIns="91425" anchor="t" anchorCtr="0">
            <a:noAutofit/>
          </a:bodyPr>
          <a:lstStyle/>
          <a:p>
            <a:pPr lvl="0"/>
            <a:r>
              <a:rPr lang="en-US" sz="2400" b="1" dirty="0" smtClean="0">
                <a:solidFill>
                  <a:schemeClr val="bg1"/>
                </a:solidFill>
                <a:latin typeface="Glacial Indifference" charset="0"/>
                <a:ea typeface="Glacial Indifference" charset="0"/>
                <a:cs typeface="Glacial Indifference" charset="0"/>
                <a:sym typeface="Montserrat Medium"/>
              </a:rPr>
              <a:t>[FLEXIT provides solutions to both]</a:t>
            </a:r>
            <a:endParaRPr lang="en-US" sz="2400" b="1" dirty="0">
              <a:solidFill>
                <a:schemeClr val="bg1"/>
              </a:solidFill>
              <a:latin typeface="Glacial Indifference" charset="0"/>
              <a:ea typeface="Glacial Indifference" charset="0"/>
              <a:cs typeface="Glacial Indifference" charset="0"/>
              <a:sym typeface="Montserrat Medium"/>
            </a:endParaRPr>
          </a:p>
        </p:txBody>
      </p:sp>
      <p:sp>
        <p:nvSpPr>
          <p:cNvPr id="6" name="Rectangle 5"/>
          <p:cNvSpPr/>
          <p:nvPr/>
        </p:nvSpPr>
        <p:spPr>
          <a:xfrm>
            <a:off x="2146356" y="986958"/>
            <a:ext cx="792205" cy="369332"/>
          </a:xfrm>
          <a:prstGeom prst="rect">
            <a:avLst/>
          </a:prstGeom>
        </p:spPr>
        <p:txBody>
          <a:bodyPr wrap="none">
            <a:spAutoFit/>
          </a:bodyPr>
          <a:lstStyle/>
          <a:p>
            <a:r>
              <a:rPr lang="en-US" sz="1800" b="1" dirty="0">
                <a:solidFill>
                  <a:schemeClr val="bg1"/>
                </a:solidFill>
                <a:latin typeface="Glacial Indifference" charset="0"/>
                <a:ea typeface="Glacial Indifference" charset="0"/>
                <a:cs typeface="Glacial Indifference" charset="0"/>
                <a:sym typeface="Montserrat"/>
              </a:rPr>
              <a:t>Gyms</a:t>
            </a:r>
            <a:endParaRPr lang="en-US" sz="1800" dirty="0">
              <a:latin typeface="Glacial Indifference" charset="0"/>
              <a:ea typeface="Glacial Indifference" charset="0"/>
              <a:cs typeface="Glacial Indifference" charset="0"/>
            </a:endParaRPr>
          </a:p>
        </p:txBody>
      </p:sp>
      <p:sp>
        <p:nvSpPr>
          <p:cNvPr id="48" name="Rectangle 47"/>
          <p:cNvSpPr/>
          <p:nvPr/>
        </p:nvSpPr>
        <p:spPr>
          <a:xfrm>
            <a:off x="6144769" y="986958"/>
            <a:ext cx="1396536" cy="369332"/>
          </a:xfrm>
          <a:prstGeom prst="rect">
            <a:avLst/>
          </a:prstGeom>
        </p:spPr>
        <p:txBody>
          <a:bodyPr wrap="none">
            <a:spAutoFit/>
          </a:bodyPr>
          <a:lstStyle/>
          <a:p>
            <a:r>
              <a:rPr lang="en-US" sz="1800" b="1" smtClean="0">
                <a:solidFill>
                  <a:schemeClr val="bg1"/>
                </a:solidFill>
                <a:latin typeface="Glacial Indifference" charset="0"/>
                <a:ea typeface="Glacial Indifference" charset="0"/>
                <a:cs typeface="Glacial Indifference" charset="0"/>
                <a:sym typeface="Montserrat"/>
              </a:rPr>
              <a:t>Consumers</a:t>
            </a:r>
            <a:endParaRPr lang="en-US" sz="1800">
              <a:latin typeface="Glacial Indifference" charset="0"/>
              <a:ea typeface="Glacial Indifference" charset="0"/>
              <a:cs typeface="Glacial Indifference" charset="0"/>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589505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graphicFrame>
        <p:nvGraphicFramePr>
          <p:cNvPr id="23" name="Diagram 22"/>
          <p:cNvGraphicFramePr/>
          <p:nvPr>
            <p:extLst>
              <p:ext uri="{D42A27DB-BD31-4B8C-83A1-F6EECF244321}">
                <p14:modId xmlns:p14="http://schemas.microsoft.com/office/powerpoint/2010/main" val="1314210141"/>
              </p:ext>
            </p:extLst>
          </p:nvPr>
        </p:nvGraphicFramePr>
        <p:xfrm>
          <a:off x="3858633" y="1231047"/>
          <a:ext cx="5383718" cy="3614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21</a:t>
            </a:fld>
            <a:endParaRPr dirty="0">
              <a:solidFill>
                <a:schemeClr val="tx1"/>
              </a:solidFill>
              <a:latin typeface="Montserrat"/>
              <a:ea typeface="Montserrat"/>
              <a:cs typeface="Montserrat"/>
              <a:sym typeface="Montserrat"/>
            </a:endParaRPr>
          </a:p>
        </p:txBody>
      </p:sp>
      <p:sp>
        <p:nvSpPr>
          <p:cNvPr id="246" name="Shape 246"/>
          <p:cNvSpPr txBox="1"/>
          <p:nvPr/>
        </p:nvSpPr>
        <p:spPr>
          <a:xfrm>
            <a:off x="1057656" y="2069356"/>
            <a:ext cx="3071898"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smtClean="0">
                <a:solidFill>
                  <a:schemeClr val="bg1"/>
                </a:solidFill>
                <a:latin typeface="Glacial Indifference" charset="0"/>
                <a:ea typeface="Glacial Indifference" charset="0"/>
                <a:cs typeface="Glacial Indifference" charset="0"/>
                <a:sym typeface="Montserrat Light"/>
              </a:rPr>
              <a:t>Serviceable </a:t>
            </a:r>
            <a:r>
              <a:rPr lang="en-US" dirty="0" smtClean="0">
                <a:solidFill>
                  <a:schemeClr val="bg1"/>
                </a:solidFill>
                <a:latin typeface="Glacial Indifference" charset="0"/>
                <a:ea typeface="Glacial Indifference" charset="0"/>
                <a:cs typeface="Glacial Indifference" charset="0"/>
                <a:sym typeface="Montserrat Light"/>
              </a:rPr>
              <a:t>addressable </a:t>
            </a:r>
            <a:r>
              <a:rPr lang="en" dirty="0" smtClean="0">
                <a:solidFill>
                  <a:schemeClr val="bg1"/>
                </a:solidFill>
                <a:latin typeface="Glacial Indifference" charset="0"/>
                <a:ea typeface="Glacial Indifference" charset="0"/>
                <a:cs typeface="Glacial Indifference" charset="0"/>
                <a:sym typeface="Montserrat Light"/>
              </a:rPr>
              <a:t>market:</a:t>
            </a:r>
            <a:r>
              <a:rPr lang="en-US" dirty="0" smtClean="0">
                <a:solidFill>
                  <a:schemeClr val="bg1"/>
                </a:solidFill>
                <a:latin typeface="Glacial Indifference" charset="0"/>
                <a:ea typeface="Glacial Indifference" charset="0"/>
                <a:cs typeface="Glacial Indifference" charset="0"/>
                <a:sym typeface="Montserrat Light"/>
              </a:rPr>
              <a:t> Adults who work out 2x/week</a:t>
            </a:r>
          </a:p>
          <a:p>
            <a:pPr marL="0" lvl="0" indent="0" rtl="0">
              <a:spcBef>
                <a:spcPts val="0"/>
              </a:spcBef>
              <a:spcAft>
                <a:spcPts val="0"/>
              </a:spcAft>
              <a:buNone/>
            </a:pPr>
            <a:endParaRPr dirty="0">
              <a:solidFill>
                <a:schemeClr val="bg1"/>
              </a:solidFill>
              <a:latin typeface="Gill Sans Light" charset="0"/>
              <a:ea typeface="Gill Sans Light" charset="0"/>
              <a:cs typeface="Gill Sans Light" charset="0"/>
              <a:sym typeface="Montserrat Light"/>
            </a:endParaRPr>
          </a:p>
        </p:txBody>
      </p:sp>
      <p:sp>
        <p:nvSpPr>
          <p:cNvPr id="247" name="Shape 247"/>
          <p:cNvSpPr txBox="1"/>
          <p:nvPr/>
        </p:nvSpPr>
        <p:spPr>
          <a:xfrm>
            <a:off x="1057656" y="1433805"/>
            <a:ext cx="2567287"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smtClean="0">
                <a:solidFill>
                  <a:schemeClr val="bg1"/>
                </a:solidFill>
                <a:latin typeface="Glacial Indifference" charset="0"/>
                <a:ea typeface="Glacial Indifference" charset="0"/>
                <a:cs typeface="Glacial Indifference" charset="0"/>
                <a:sym typeface="Montserrat Light"/>
              </a:rPr>
              <a:t>Total </a:t>
            </a:r>
            <a:r>
              <a:rPr lang="en" dirty="0">
                <a:solidFill>
                  <a:schemeClr val="bg1"/>
                </a:solidFill>
                <a:latin typeface="Glacial Indifference" charset="0"/>
                <a:ea typeface="Glacial Indifference" charset="0"/>
                <a:cs typeface="Glacial Indifference" charset="0"/>
                <a:sym typeface="Montserrat Light"/>
              </a:rPr>
              <a:t>available market</a:t>
            </a:r>
            <a:r>
              <a:rPr lang="en" dirty="0" smtClean="0">
                <a:solidFill>
                  <a:schemeClr val="bg1"/>
                </a:solidFill>
                <a:latin typeface="Glacial Indifference" charset="0"/>
                <a:ea typeface="Glacial Indifference" charset="0"/>
                <a:cs typeface="Glacial Indifference" charset="0"/>
                <a:sym typeface="Montserrat Light"/>
              </a:rPr>
              <a:t>:</a:t>
            </a:r>
            <a:r>
              <a:rPr lang="en-US" dirty="0" smtClean="0">
                <a:solidFill>
                  <a:schemeClr val="bg1"/>
                </a:solidFill>
                <a:latin typeface="Glacial Indifference" charset="0"/>
                <a:ea typeface="Glacial Indifference" charset="0"/>
                <a:cs typeface="Glacial Indifference" charset="0"/>
                <a:sym typeface="Montserrat Light"/>
              </a:rPr>
              <a:t> </a:t>
            </a:r>
            <a:endParaRPr lang="en-US" dirty="0" smtClean="0">
              <a:solidFill>
                <a:schemeClr val="bg1"/>
              </a:solidFill>
              <a:latin typeface="Glacial Indifference" charset="0"/>
              <a:ea typeface="Glacial Indifference" charset="0"/>
              <a:cs typeface="Glacial Indifference" charset="0"/>
              <a:sym typeface="Montserrat Light"/>
            </a:endParaRPr>
          </a:p>
          <a:p>
            <a:pPr marL="0" lvl="0" indent="0"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US </a:t>
            </a:r>
            <a:r>
              <a:rPr lang="en-US" dirty="0" smtClean="0">
                <a:solidFill>
                  <a:schemeClr val="bg1"/>
                </a:solidFill>
                <a:latin typeface="Glacial Indifference" charset="0"/>
                <a:ea typeface="Glacial Indifference" charset="0"/>
                <a:cs typeface="Glacial Indifference" charset="0"/>
                <a:sym typeface="Montserrat Light"/>
              </a:rPr>
              <a:t>Population 18-65</a:t>
            </a:r>
          </a:p>
          <a:p>
            <a:pPr marL="0" lvl="0" indent="0" rtl="0">
              <a:spcBef>
                <a:spcPts val="0"/>
              </a:spcBef>
              <a:spcAft>
                <a:spcPts val="0"/>
              </a:spcAft>
              <a:buNone/>
            </a:pPr>
            <a:endParaRPr sz="2000" b="1" dirty="0">
              <a:solidFill>
                <a:schemeClr val="bg1"/>
              </a:solidFill>
              <a:latin typeface="Glacial Indifference" charset="0"/>
              <a:ea typeface="Glacial Indifference" charset="0"/>
              <a:cs typeface="Glacial Indifference" charset="0"/>
              <a:sym typeface="Montserrat Light"/>
            </a:endParaRPr>
          </a:p>
        </p:txBody>
      </p:sp>
      <p:sp>
        <p:nvSpPr>
          <p:cNvPr id="52" name="TextBox 51"/>
          <p:cNvSpPr txBox="1"/>
          <p:nvPr/>
        </p:nvSpPr>
        <p:spPr>
          <a:xfrm>
            <a:off x="457201" y="457200"/>
            <a:ext cx="5735525"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provides technology to scale for a growing market</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solidFill>
                  <a:schemeClr val="bg1"/>
                </a:solidFill>
                <a:latin typeface="Montserrat" charset="0"/>
                <a:ea typeface="Montserrat" charset="0"/>
                <a:cs typeface="Montserrat" charset="0"/>
              </a:rPr>
              <a:t/>
            </a:r>
            <a:br>
              <a:rPr lang="en-US" sz="800" dirty="0">
                <a:solidFill>
                  <a:schemeClr val="bg1"/>
                </a:solidFill>
                <a:latin typeface="Montserrat" charset="0"/>
                <a:ea typeface="Montserrat" charset="0"/>
                <a:cs typeface="Montserrat" charset="0"/>
              </a:rPr>
            </a:br>
            <a:endParaRPr lang="en-US" sz="800" dirty="0">
              <a:solidFill>
                <a:schemeClr val="bg1"/>
              </a:solidFill>
              <a:latin typeface="Montserrat" charset="0"/>
              <a:ea typeface="Montserrat" charset="0"/>
              <a:cs typeface="Montserrat" charset="0"/>
            </a:endParaRPr>
          </a:p>
        </p:txBody>
      </p:sp>
      <p:sp>
        <p:nvSpPr>
          <p:cNvPr id="25" name="TextBox 2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
        <p:nvSpPr>
          <p:cNvPr id="27" name="Rectangle 26"/>
          <p:cNvSpPr/>
          <p:nvPr/>
        </p:nvSpPr>
        <p:spPr>
          <a:xfrm>
            <a:off x="1057656" y="2933616"/>
            <a:ext cx="2800977" cy="523220"/>
          </a:xfrm>
          <a:prstGeom prst="rect">
            <a:avLst/>
          </a:prstGeom>
        </p:spPr>
        <p:txBody>
          <a:bodyPr wrap="square">
            <a:spAutoFit/>
          </a:bodyPr>
          <a:lstStyle/>
          <a:p>
            <a:pPr lvl="0"/>
            <a:r>
              <a:rPr lang="en-US" dirty="0" smtClean="0">
                <a:solidFill>
                  <a:schemeClr val="bg1"/>
                </a:solidFill>
                <a:latin typeface="Glacial Indifference" charset="0"/>
                <a:ea typeface="Glacial Indifference" charset="0"/>
                <a:cs typeface="Glacial Indifference" charset="0"/>
                <a:sym typeface="Montserrat Light"/>
              </a:rPr>
              <a:t>Serviceable obtainable </a:t>
            </a:r>
            <a:r>
              <a:rPr lang="en-US" dirty="0" smtClean="0">
                <a:solidFill>
                  <a:schemeClr val="bg1"/>
                </a:solidFill>
                <a:latin typeface="Glacial Indifference" charset="0"/>
                <a:ea typeface="Glacial Indifference" charset="0"/>
                <a:cs typeface="Glacial Indifference" charset="0"/>
                <a:sym typeface="Montserrat Light"/>
              </a:rPr>
              <a:t>market:</a:t>
            </a:r>
          </a:p>
          <a:p>
            <a:pPr lvl="0"/>
            <a:r>
              <a:rPr lang="en-US" dirty="0" smtClean="0">
                <a:solidFill>
                  <a:schemeClr val="bg1"/>
                </a:solidFill>
                <a:latin typeface="Glacial Indifference" charset="0"/>
                <a:ea typeface="Glacial Indifference" charset="0"/>
                <a:cs typeface="Glacial Indifference" charset="0"/>
                <a:sym typeface="Montserrat Light"/>
              </a:rPr>
              <a:t>Realistic reach</a:t>
            </a:r>
            <a:endParaRPr lang="en-US" dirty="0">
              <a:solidFill>
                <a:schemeClr val="bg1"/>
              </a:solidFill>
              <a:latin typeface="Glacial Indifference" charset="0"/>
              <a:ea typeface="Glacial Indifference" charset="0"/>
              <a:cs typeface="Glacial Indifference" charset="0"/>
              <a:sym typeface="Montserrat Light"/>
            </a:endParaRPr>
          </a:p>
        </p:txBody>
      </p:sp>
      <p:cxnSp>
        <p:nvCxnSpPr>
          <p:cNvPr id="6" name="Straight Connector 5"/>
          <p:cNvCxnSpPr/>
          <p:nvPr/>
        </p:nvCxnSpPr>
        <p:spPr>
          <a:xfrm>
            <a:off x="3858633" y="3118757"/>
            <a:ext cx="2194560"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858633" y="2404872"/>
            <a:ext cx="2194560"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58633" y="1695450"/>
            <a:ext cx="2194560"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22</a:t>
            </a:fld>
            <a:endParaRPr dirty="0">
              <a:solidFill>
                <a:schemeClr val="tx1"/>
              </a:solidFill>
              <a:latin typeface="Montserrat"/>
              <a:ea typeface="Montserrat"/>
              <a:cs typeface="Montserrat"/>
              <a:sym typeface="Montserrat"/>
            </a:endParaRPr>
          </a:p>
        </p:txBody>
      </p:sp>
      <p:sp>
        <p:nvSpPr>
          <p:cNvPr id="246" name="Shape 246"/>
          <p:cNvSpPr txBox="1"/>
          <p:nvPr/>
        </p:nvSpPr>
        <p:spPr>
          <a:xfrm>
            <a:off x="2471608" y="4171764"/>
            <a:ext cx="24033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smtClean="0">
                <a:solidFill>
                  <a:srgbClr val="70E4F9"/>
                </a:solidFill>
                <a:latin typeface="Glacial Indifference" charset="0"/>
                <a:ea typeface="Glacial Indifference" charset="0"/>
                <a:cs typeface="Glacial Indifference" charset="0"/>
                <a:sym typeface="Montserrat Light"/>
              </a:rPr>
              <a:t>Serviceable </a:t>
            </a:r>
            <a:r>
              <a:rPr lang="en-US" dirty="0" smtClean="0">
                <a:solidFill>
                  <a:srgbClr val="70E4F9"/>
                </a:solidFill>
                <a:latin typeface="Glacial Indifference" charset="0"/>
                <a:ea typeface="Glacial Indifference" charset="0"/>
                <a:cs typeface="Glacial Indifference" charset="0"/>
                <a:sym typeface="Montserrat Light"/>
              </a:rPr>
              <a:t>addressable </a:t>
            </a:r>
            <a:r>
              <a:rPr lang="en" dirty="0" smtClean="0">
                <a:solidFill>
                  <a:srgbClr val="70E4F9"/>
                </a:solidFill>
                <a:latin typeface="Glacial Indifference" charset="0"/>
                <a:ea typeface="Glacial Indifference" charset="0"/>
                <a:cs typeface="Glacial Indifference" charset="0"/>
                <a:sym typeface="Montserrat Light"/>
              </a:rPr>
              <a:t>market:</a:t>
            </a:r>
            <a:r>
              <a:rPr lang="en-US" dirty="0" smtClean="0">
                <a:solidFill>
                  <a:srgbClr val="70E4F9"/>
                </a:solidFill>
                <a:latin typeface="Glacial Indifference" charset="0"/>
                <a:ea typeface="Glacial Indifference" charset="0"/>
                <a:cs typeface="Glacial Indifference" charset="0"/>
                <a:sym typeface="Montserrat Light"/>
              </a:rPr>
              <a:t> Adults who work out 2x/week</a:t>
            </a:r>
          </a:p>
          <a:p>
            <a:pPr marL="0" lvl="0" indent="0" rtl="0">
              <a:spcBef>
                <a:spcPts val="0"/>
              </a:spcBef>
              <a:spcAft>
                <a:spcPts val="0"/>
              </a:spcAft>
              <a:buNone/>
            </a:pPr>
            <a:endParaRPr dirty="0">
              <a:solidFill>
                <a:srgbClr val="70E4F9"/>
              </a:solidFill>
              <a:latin typeface="Gill Sans Light" charset="0"/>
              <a:ea typeface="Gill Sans Light" charset="0"/>
              <a:cs typeface="Gill Sans Light" charset="0"/>
              <a:sym typeface="Montserrat Light"/>
            </a:endParaRPr>
          </a:p>
        </p:txBody>
      </p:sp>
      <p:sp>
        <p:nvSpPr>
          <p:cNvPr id="247" name="Shape 247"/>
          <p:cNvSpPr txBox="1"/>
          <p:nvPr/>
        </p:nvSpPr>
        <p:spPr>
          <a:xfrm>
            <a:off x="6865380" y="3501854"/>
            <a:ext cx="2004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400" b="1" dirty="0" smtClean="0">
                <a:solidFill>
                  <a:srgbClr val="0081AF"/>
                </a:solidFill>
                <a:latin typeface="Glacial Indifference" charset="0"/>
                <a:ea typeface="Glacial Indifference" charset="0"/>
                <a:cs typeface="Glacial Indifference" charset="0"/>
                <a:sym typeface="Montserrat Light"/>
              </a:rPr>
              <a:t>200M</a:t>
            </a:r>
          </a:p>
          <a:p>
            <a:pPr marL="0" lvl="0" indent="0" algn="r" rtl="0">
              <a:spcBef>
                <a:spcPts val="0"/>
              </a:spcBef>
              <a:spcAft>
                <a:spcPts val="0"/>
              </a:spcAft>
              <a:buNone/>
            </a:pPr>
            <a:r>
              <a:rPr lang="en" dirty="0" smtClean="0">
                <a:solidFill>
                  <a:srgbClr val="0081AF"/>
                </a:solidFill>
                <a:latin typeface="Glacial Indifference" charset="0"/>
                <a:ea typeface="Glacial Indifference" charset="0"/>
                <a:cs typeface="Glacial Indifference" charset="0"/>
                <a:sym typeface="Montserrat Light"/>
              </a:rPr>
              <a:t>Total </a:t>
            </a:r>
            <a:r>
              <a:rPr lang="en" dirty="0">
                <a:solidFill>
                  <a:srgbClr val="0081AF"/>
                </a:solidFill>
                <a:latin typeface="Glacial Indifference" charset="0"/>
                <a:ea typeface="Glacial Indifference" charset="0"/>
                <a:cs typeface="Glacial Indifference" charset="0"/>
                <a:sym typeface="Montserrat Light"/>
              </a:rPr>
              <a:t>available market</a:t>
            </a:r>
            <a:r>
              <a:rPr lang="en" dirty="0" smtClean="0">
                <a:solidFill>
                  <a:srgbClr val="0081AF"/>
                </a:solidFill>
                <a:latin typeface="Glacial Indifference" charset="0"/>
                <a:ea typeface="Glacial Indifference" charset="0"/>
                <a:cs typeface="Glacial Indifference" charset="0"/>
                <a:sym typeface="Montserrat Light"/>
              </a:rPr>
              <a:t>:</a:t>
            </a:r>
            <a:r>
              <a:rPr lang="en-US" dirty="0" smtClean="0">
                <a:solidFill>
                  <a:srgbClr val="0081AF"/>
                </a:solidFill>
                <a:latin typeface="Glacial Indifference" charset="0"/>
                <a:ea typeface="Glacial Indifference" charset="0"/>
                <a:cs typeface="Glacial Indifference" charset="0"/>
                <a:sym typeface="Montserrat Light"/>
              </a:rPr>
              <a:t> US Population 18-65</a:t>
            </a:r>
          </a:p>
          <a:p>
            <a:pPr marL="0" lvl="0" indent="0" algn="r" rtl="0">
              <a:spcBef>
                <a:spcPts val="0"/>
              </a:spcBef>
              <a:spcAft>
                <a:spcPts val="0"/>
              </a:spcAft>
              <a:buNone/>
            </a:pPr>
            <a:endParaRPr sz="2000" b="1" dirty="0">
              <a:solidFill>
                <a:srgbClr val="0081AF"/>
              </a:solidFill>
              <a:latin typeface="Glacial Indifference" charset="0"/>
              <a:ea typeface="Glacial Indifference" charset="0"/>
              <a:cs typeface="Glacial Indifference" charset="0"/>
              <a:sym typeface="Montserrat Light"/>
            </a:endParaRPr>
          </a:p>
        </p:txBody>
      </p:sp>
      <p:sp>
        <p:nvSpPr>
          <p:cNvPr id="52" name="TextBox 51"/>
          <p:cNvSpPr txBox="1"/>
          <p:nvPr/>
        </p:nvSpPr>
        <p:spPr>
          <a:xfrm>
            <a:off x="457201" y="457200"/>
            <a:ext cx="5735525"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provides technology to scale for a growing market</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latin typeface="Montserrat" charset="0"/>
                <a:ea typeface="Montserrat" charset="0"/>
                <a:cs typeface="Montserrat" charset="0"/>
              </a:rPr>
              <a:t>Source: </a:t>
            </a:r>
            <a:r>
              <a:rPr lang="en-US" sz="800" dirty="0" err="1">
                <a:latin typeface="Montserrat" charset="0"/>
                <a:ea typeface="Montserrat" charset="0"/>
                <a:cs typeface="Montserrat" charset="0"/>
              </a:rPr>
              <a:t>Statista</a:t>
            </a:r>
            <a:r>
              <a:rPr lang="en-US" sz="800" dirty="0">
                <a:latin typeface="Montserrat" charset="0"/>
                <a:ea typeface="Montserrat" charset="0"/>
                <a:cs typeface="Montserrat" charset="0"/>
              </a:rPr>
              <a:t>, The Statistics Portal - 2016</a:t>
            </a:r>
          </a:p>
          <a:p>
            <a:r>
              <a:rPr lang="en-US" sz="800" dirty="0">
                <a:latin typeface="Montserrat" charset="0"/>
                <a:ea typeface="Montserrat" charset="0"/>
                <a:cs typeface="Montserrat" charset="0"/>
              </a:rPr>
              <a:t/>
            </a:r>
            <a:br>
              <a:rPr lang="en-US" sz="800" dirty="0">
                <a:latin typeface="Montserrat" charset="0"/>
                <a:ea typeface="Montserrat" charset="0"/>
                <a:cs typeface="Montserrat" charset="0"/>
              </a:rPr>
            </a:br>
            <a:endParaRPr lang="en-US" sz="800" dirty="0">
              <a:latin typeface="Montserrat" charset="0"/>
              <a:ea typeface="Montserrat" charset="0"/>
              <a:cs typeface="Montserrat" charset="0"/>
            </a:endParaRPr>
          </a:p>
        </p:txBody>
      </p:sp>
      <p:grpSp>
        <p:nvGrpSpPr>
          <p:cNvPr id="31" name="Group 30"/>
          <p:cNvGrpSpPr/>
          <p:nvPr/>
        </p:nvGrpSpPr>
        <p:grpSpPr>
          <a:xfrm>
            <a:off x="2406388" y="1489813"/>
            <a:ext cx="2839959" cy="1223389"/>
            <a:chOff x="2457452" y="1140384"/>
            <a:chExt cx="2839959" cy="1223389"/>
          </a:xfrm>
        </p:grpSpPr>
        <p:sp>
          <p:nvSpPr>
            <p:cNvPr id="244" name="Shape 244"/>
            <p:cNvSpPr txBox="1"/>
            <p:nvPr/>
          </p:nvSpPr>
          <p:spPr>
            <a:xfrm>
              <a:off x="3231284" y="1140384"/>
              <a:ext cx="2066127"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4400" b="1" dirty="0">
                  <a:solidFill>
                    <a:schemeClr val="bg1"/>
                  </a:solidFill>
                  <a:latin typeface="Glacial Indifference" charset="0"/>
                  <a:ea typeface="Glacial Indifference" charset="0"/>
                  <a:cs typeface="Glacial Indifference" charset="0"/>
                  <a:sym typeface="Montserrat Light"/>
                </a:rPr>
                <a:t>2</a:t>
              </a:r>
              <a:r>
                <a:rPr lang="en-US" sz="4400" b="1" dirty="0" smtClean="0">
                  <a:solidFill>
                    <a:schemeClr val="bg1"/>
                  </a:solidFill>
                  <a:latin typeface="Glacial Indifference" charset="0"/>
                  <a:ea typeface="Glacial Indifference" charset="0"/>
                  <a:cs typeface="Glacial Indifference" charset="0"/>
                  <a:sym typeface="Montserrat Light"/>
                </a:rPr>
                <a:t>M</a:t>
              </a:r>
            </a:p>
          </p:txBody>
        </p:sp>
        <p:sp>
          <p:nvSpPr>
            <p:cNvPr id="20" name="Rectangle 19"/>
            <p:cNvSpPr/>
            <p:nvPr/>
          </p:nvSpPr>
          <p:spPr>
            <a:xfrm>
              <a:off x="2457452" y="1840553"/>
              <a:ext cx="2022143" cy="523220"/>
            </a:xfrm>
            <a:prstGeom prst="rect">
              <a:avLst/>
            </a:prstGeom>
          </p:spPr>
          <p:txBody>
            <a:bodyPr wrap="square">
              <a:spAutoFit/>
            </a:bodyPr>
            <a:lstStyle/>
            <a:p>
              <a:pPr lvl="0"/>
              <a:r>
                <a:rPr lang="en-US" dirty="0" smtClean="0">
                  <a:solidFill>
                    <a:schemeClr val="bg1"/>
                  </a:solidFill>
                  <a:latin typeface="Glacial Indifference" charset="0"/>
                  <a:ea typeface="Glacial Indifference" charset="0"/>
                  <a:cs typeface="Glacial Indifference" charset="0"/>
                  <a:sym typeface="Montserrat Light"/>
                </a:rPr>
                <a:t>Serviceable obtainable market</a:t>
              </a:r>
              <a:endParaRPr lang="en-US" dirty="0">
                <a:solidFill>
                  <a:schemeClr val="bg1"/>
                </a:solidFill>
                <a:latin typeface="Glacial Indifference" charset="0"/>
                <a:ea typeface="Glacial Indifference" charset="0"/>
                <a:cs typeface="Glacial Indifference" charset="0"/>
                <a:sym typeface="Montserrat Light"/>
              </a:endParaRPr>
            </a:p>
          </p:txBody>
        </p:sp>
      </p:grpSp>
      <p:sp>
        <p:nvSpPr>
          <p:cNvPr id="21" name="Rectangle 20"/>
          <p:cNvSpPr/>
          <p:nvPr/>
        </p:nvSpPr>
        <p:spPr>
          <a:xfrm>
            <a:off x="2956394" y="3518392"/>
            <a:ext cx="1433729" cy="769441"/>
          </a:xfrm>
          <a:prstGeom prst="rect">
            <a:avLst/>
          </a:prstGeom>
        </p:spPr>
        <p:txBody>
          <a:bodyPr wrap="square">
            <a:spAutoFit/>
          </a:bodyPr>
          <a:lstStyle/>
          <a:p>
            <a:pPr>
              <a:buClr>
                <a:schemeClr val="dk1"/>
              </a:buClr>
              <a:buSzPts val="1100"/>
            </a:pPr>
            <a:r>
              <a:rPr lang="en-US" sz="4400" b="1" dirty="0" smtClean="0">
                <a:solidFill>
                  <a:srgbClr val="70E4F9"/>
                </a:solidFill>
                <a:latin typeface="Glacial Indifference" charset="0"/>
                <a:ea typeface="Glacial Indifference" charset="0"/>
                <a:cs typeface="Glacial Indifference" charset="0"/>
                <a:sym typeface="Montserrat Light"/>
              </a:rPr>
              <a:t>40M</a:t>
            </a:r>
            <a:endParaRPr lang="en-US" sz="4400" b="1" dirty="0">
              <a:solidFill>
                <a:srgbClr val="70E4F9"/>
              </a:solidFill>
              <a:latin typeface="Glacial Indifference" charset="0"/>
              <a:ea typeface="Glacial Indifference" charset="0"/>
              <a:cs typeface="Glacial Indifference" charset="0"/>
              <a:sym typeface="Montserrat Light"/>
            </a:endParaRPr>
          </a:p>
        </p:txBody>
      </p:sp>
      <p:sp>
        <p:nvSpPr>
          <p:cNvPr id="30" name="TextBox 29"/>
          <p:cNvSpPr txBox="1"/>
          <p:nvPr/>
        </p:nvSpPr>
        <p:spPr>
          <a:xfrm>
            <a:off x="4878254" y="2588266"/>
            <a:ext cx="1869986" cy="707886"/>
          </a:xfrm>
          <a:prstGeom prst="rect">
            <a:avLst/>
          </a:prstGeom>
          <a:noFill/>
        </p:spPr>
        <p:txBody>
          <a:bodyPr wrap="square" rtlCol="0">
            <a:spAutoFit/>
          </a:bodyPr>
          <a:lstStyle/>
          <a:p>
            <a:pPr algn="ctr"/>
            <a:r>
              <a:rPr lang="en-US" sz="2000" b="1" smtClean="0">
                <a:solidFill>
                  <a:schemeClr val="bg1"/>
                </a:solidFill>
                <a:latin typeface="Glacial Indifference" charset="0"/>
                <a:ea typeface="Glacial Indifference" charset="0"/>
                <a:cs typeface="Glacial Indifference" charset="0"/>
              </a:rPr>
              <a:t>Market</a:t>
            </a:r>
            <a:r>
              <a:rPr lang="en-US" sz="2000" b="1">
                <a:solidFill>
                  <a:schemeClr val="bg1"/>
                </a:solidFill>
                <a:latin typeface="Glacial Indifference" charset="0"/>
                <a:ea typeface="Glacial Indifference" charset="0"/>
                <a:cs typeface="Glacial Indifference" charset="0"/>
              </a:rPr>
              <a:t> </a:t>
            </a:r>
            <a:r>
              <a:rPr lang="en-US" sz="2000" b="1" smtClean="0">
                <a:solidFill>
                  <a:schemeClr val="bg1"/>
                </a:solidFill>
                <a:latin typeface="Glacial Indifference" charset="0"/>
                <a:ea typeface="Glacial Indifference" charset="0"/>
                <a:cs typeface="Glacial Indifference" charset="0"/>
              </a:rPr>
              <a:t>Composition</a:t>
            </a:r>
          </a:p>
        </p:txBody>
      </p:sp>
      <p:sp>
        <p:nvSpPr>
          <p:cNvPr id="25" name="TextBox 2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4" name="Group 3"/>
          <p:cNvGrpSpPr/>
          <p:nvPr/>
        </p:nvGrpSpPr>
        <p:grpSpPr>
          <a:xfrm>
            <a:off x="4270651" y="1431475"/>
            <a:ext cx="3099160" cy="3136638"/>
            <a:chOff x="4254749" y="1431475"/>
            <a:chExt cx="3099160" cy="3136638"/>
          </a:xfrm>
        </p:grpSpPr>
        <p:sp>
          <p:nvSpPr>
            <p:cNvPr id="2" name="Block Arc 1"/>
            <p:cNvSpPr/>
            <p:nvPr/>
          </p:nvSpPr>
          <p:spPr>
            <a:xfrm rot="19841893">
              <a:off x="4254749" y="1431475"/>
              <a:ext cx="3083503" cy="3116429"/>
            </a:xfrm>
            <a:prstGeom prst="blockArc">
              <a:avLst>
                <a:gd name="adj1" fmla="val 18369736"/>
                <a:gd name="adj2" fmla="val 6183862"/>
                <a:gd name="adj3" fmla="val 17149"/>
              </a:avLst>
            </a:prstGeom>
            <a:solidFill>
              <a:srgbClr val="0081AF"/>
            </a:solidFill>
            <a:ln>
              <a:solidFill>
                <a:srgbClr val="0081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lock Arc 21"/>
            <p:cNvSpPr/>
            <p:nvPr/>
          </p:nvSpPr>
          <p:spPr>
            <a:xfrm rot="19841893">
              <a:off x="4270406" y="1443780"/>
              <a:ext cx="3083503" cy="3116429"/>
            </a:xfrm>
            <a:prstGeom prst="blockArc">
              <a:avLst>
                <a:gd name="adj1" fmla="val 13080566"/>
                <a:gd name="adj2" fmla="val 18069386"/>
                <a:gd name="adj3" fmla="val 1727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lock Arc 25"/>
            <p:cNvSpPr/>
            <p:nvPr/>
          </p:nvSpPr>
          <p:spPr>
            <a:xfrm rot="19841893">
              <a:off x="4254749" y="1451684"/>
              <a:ext cx="3083503" cy="3116429"/>
            </a:xfrm>
            <a:prstGeom prst="blockArc">
              <a:avLst>
                <a:gd name="adj1" fmla="val 6467664"/>
                <a:gd name="adj2" fmla="val 12844636"/>
                <a:gd name="adj3" fmla="val 18342"/>
              </a:avLst>
            </a:prstGeom>
            <a:solidFill>
              <a:srgbClr val="70E4F9"/>
            </a:solidFill>
            <a:ln>
              <a:solidFill>
                <a:srgbClr val="70E4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212139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23</a:t>
            </a:fld>
            <a:endParaRPr dirty="0">
              <a:solidFill>
                <a:schemeClr val="tx1"/>
              </a:solidFill>
              <a:latin typeface="Montserrat"/>
              <a:ea typeface="Montserrat"/>
              <a:cs typeface="Montserrat"/>
              <a:sym typeface="Montserrat"/>
            </a:endParaRPr>
          </a:p>
        </p:txBody>
      </p:sp>
      <p:sp>
        <p:nvSpPr>
          <p:cNvPr id="246" name="Shape 246"/>
          <p:cNvSpPr txBox="1"/>
          <p:nvPr/>
        </p:nvSpPr>
        <p:spPr>
          <a:xfrm>
            <a:off x="2471608" y="4171764"/>
            <a:ext cx="24033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smtClean="0">
                <a:solidFill>
                  <a:srgbClr val="70E4F9"/>
                </a:solidFill>
                <a:latin typeface="Glacial Indifference" charset="0"/>
                <a:ea typeface="Glacial Indifference" charset="0"/>
                <a:cs typeface="Glacial Indifference" charset="0"/>
                <a:sym typeface="Montserrat Light"/>
              </a:rPr>
              <a:t>Serviceable </a:t>
            </a:r>
            <a:r>
              <a:rPr lang="en-US" dirty="0" smtClean="0">
                <a:solidFill>
                  <a:srgbClr val="70E4F9"/>
                </a:solidFill>
                <a:latin typeface="Glacial Indifference" charset="0"/>
                <a:ea typeface="Glacial Indifference" charset="0"/>
                <a:cs typeface="Glacial Indifference" charset="0"/>
                <a:sym typeface="Montserrat Light"/>
              </a:rPr>
              <a:t>addressable </a:t>
            </a:r>
            <a:r>
              <a:rPr lang="en" dirty="0" smtClean="0">
                <a:solidFill>
                  <a:srgbClr val="70E4F9"/>
                </a:solidFill>
                <a:latin typeface="Glacial Indifference" charset="0"/>
                <a:ea typeface="Glacial Indifference" charset="0"/>
                <a:cs typeface="Glacial Indifference" charset="0"/>
                <a:sym typeface="Montserrat Light"/>
              </a:rPr>
              <a:t>market:</a:t>
            </a:r>
            <a:r>
              <a:rPr lang="en-US" dirty="0" smtClean="0">
                <a:solidFill>
                  <a:srgbClr val="70E4F9"/>
                </a:solidFill>
                <a:latin typeface="Glacial Indifference" charset="0"/>
                <a:ea typeface="Glacial Indifference" charset="0"/>
                <a:cs typeface="Glacial Indifference" charset="0"/>
                <a:sym typeface="Montserrat Light"/>
              </a:rPr>
              <a:t> Adults who work out 2x/week</a:t>
            </a:r>
          </a:p>
          <a:p>
            <a:pPr marL="0" lvl="0" indent="0" rtl="0">
              <a:spcBef>
                <a:spcPts val="0"/>
              </a:spcBef>
              <a:spcAft>
                <a:spcPts val="0"/>
              </a:spcAft>
              <a:buNone/>
            </a:pPr>
            <a:endParaRPr dirty="0">
              <a:solidFill>
                <a:srgbClr val="70E4F9"/>
              </a:solidFill>
              <a:latin typeface="Gill Sans Light" charset="0"/>
              <a:ea typeface="Gill Sans Light" charset="0"/>
              <a:cs typeface="Gill Sans Light" charset="0"/>
              <a:sym typeface="Montserrat Light"/>
            </a:endParaRPr>
          </a:p>
        </p:txBody>
      </p:sp>
      <p:sp>
        <p:nvSpPr>
          <p:cNvPr id="247" name="Shape 247"/>
          <p:cNvSpPr txBox="1"/>
          <p:nvPr/>
        </p:nvSpPr>
        <p:spPr>
          <a:xfrm>
            <a:off x="6865380" y="3501854"/>
            <a:ext cx="2004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400" b="1" dirty="0" smtClean="0">
                <a:solidFill>
                  <a:srgbClr val="0081AF"/>
                </a:solidFill>
                <a:latin typeface="Glacial Indifference" charset="0"/>
                <a:ea typeface="Glacial Indifference" charset="0"/>
                <a:cs typeface="Glacial Indifference" charset="0"/>
                <a:sym typeface="Montserrat Light"/>
              </a:rPr>
              <a:t>200M</a:t>
            </a:r>
          </a:p>
          <a:p>
            <a:pPr marL="0" lvl="0" indent="0" algn="r" rtl="0">
              <a:spcBef>
                <a:spcPts val="0"/>
              </a:spcBef>
              <a:spcAft>
                <a:spcPts val="0"/>
              </a:spcAft>
              <a:buNone/>
            </a:pPr>
            <a:r>
              <a:rPr lang="en" dirty="0" smtClean="0">
                <a:solidFill>
                  <a:srgbClr val="0081AF"/>
                </a:solidFill>
                <a:latin typeface="Glacial Indifference" charset="0"/>
                <a:ea typeface="Glacial Indifference" charset="0"/>
                <a:cs typeface="Glacial Indifference" charset="0"/>
                <a:sym typeface="Montserrat Light"/>
              </a:rPr>
              <a:t>Total </a:t>
            </a:r>
            <a:r>
              <a:rPr lang="en" dirty="0">
                <a:solidFill>
                  <a:srgbClr val="0081AF"/>
                </a:solidFill>
                <a:latin typeface="Glacial Indifference" charset="0"/>
                <a:ea typeface="Glacial Indifference" charset="0"/>
                <a:cs typeface="Glacial Indifference" charset="0"/>
                <a:sym typeface="Montserrat Light"/>
              </a:rPr>
              <a:t>available market</a:t>
            </a:r>
            <a:r>
              <a:rPr lang="en" dirty="0" smtClean="0">
                <a:solidFill>
                  <a:srgbClr val="0081AF"/>
                </a:solidFill>
                <a:latin typeface="Glacial Indifference" charset="0"/>
                <a:ea typeface="Glacial Indifference" charset="0"/>
                <a:cs typeface="Glacial Indifference" charset="0"/>
                <a:sym typeface="Montserrat Light"/>
              </a:rPr>
              <a:t>:</a:t>
            </a:r>
            <a:r>
              <a:rPr lang="en-US" dirty="0" smtClean="0">
                <a:solidFill>
                  <a:srgbClr val="0081AF"/>
                </a:solidFill>
                <a:latin typeface="Glacial Indifference" charset="0"/>
                <a:ea typeface="Glacial Indifference" charset="0"/>
                <a:cs typeface="Glacial Indifference" charset="0"/>
                <a:sym typeface="Montserrat Light"/>
              </a:rPr>
              <a:t> US Population 18-65</a:t>
            </a:r>
          </a:p>
          <a:p>
            <a:pPr marL="0" lvl="0" indent="0" algn="r" rtl="0">
              <a:spcBef>
                <a:spcPts val="0"/>
              </a:spcBef>
              <a:spcAft>
                <a:spcPts val="0"/>
              </a:spcAft>
              <a:buNone/>
            </a:pPr>
            <a:endParaRPr sz="2000" b="1" dirty="0">
              <a:solidFill>
                <a:srgbClr val="0081AF"/>
              </a:solidFill>
              <a:latin typeface="Glacial Indifference" charset="0"/>
              <a:ea typeface="Glacial Indifference" charset="0"/>
              <a:cs typeface="Glacial Indifference" charset="0"/>
              <a:sym typeface="Montserrat Light"/>
            </a:endParaRPr>
          </a:p>
        </p:txBody>
      </p:sp>
      <p:sp>
        <p:nvSpPr>
          <p:cNvPr id="52" name="TextBox 51"/>
          <p:cNvSpPr txBox="1"/>
          <p:nvPr/>
        </p:nvSpPr>
        <p:spPr>
          <a:xfrm>
            <a:off x="457201" y="457200"/>
            <a:ext cx="573552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TAM SAM SOM for gyms</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latin typeface="Montserrat" charset="0"/>
                <a:ea typeface="Montserrat" charset="0"/>
                <a:cs typeface="Montserrat" charset="0"/>
              </a:rPr>
              <a:t>Source: </a:t>
            </a:r>
            <a:r>
              <a:rPr lang="en-US" sz="800" dirty="0" err="1">
                <a:latin typeface="Montserrat" charset="0"/>
                <a:ea typeface="Montserrat" charset="0"/>
                <a:cs typeface="Montserrat" charset="0"/>
              </a:rPr>
              <a:t>Statista</a:t>
            </a:r>
            <a:r>
              <a:rPr lang="en-US" sz="800" dirty="0">
                <a:latin typeface="Montserrat" charset="0"/>
                <a:ea typeface="Montserrat" charset="0"/>
                <a:cs typeface="Montserrat" charset="0"/>
              </a:rPr>
              <a:t>, The Statistics Portal - 2016</a:t>
            </a:r>
          </a:p>
          <a:p>
            <a:r>
              <a:rPr lang="en-US" sz="800" dirty="0">
                <a:latin typeface="Montserrat" charset="0"/>
                <a:ea typeface="Montserrat" charset="0"/>
                <a:cs typeface="Montserrat" charset="0"/>
              </a:rPr>
              <a:t/>
            </a:r>
            <a:br>
              <a:rPr lang="en-US" sz="800" dirty="0">
                <a:latin typeface="Montserrat" charset="0"/>
                <a:ea typeface="Montserrat" charset="0"/>
                <a:cs typeface="Montserrat" charset="0"/>
              </a:rPr>
            </a:br>
            <a:endParaRPr lang="en-US" sz="800" dirty="0">
              <a:latin typeface="Montserrat" charset="0"/>
              <a:ea typeface="Montserrat" charset="0"/>
              <a:cs typeface="Montserrat" charset="0"/>
            </a:endParaRPr>
          </a:p>
        </p:txBody>
      </p:sp>
      <p:grpSp>
        <p:nvGrpSpPr>
          <p:cNvPr id="31" name="Group 30"/>
          <p:cNvGrpSpPr/>
          <p:nvPr/>
        </p:nvGrpSpPr>
        <p:grpSpPr>
          <a:xfrm>
            <a:off x="2406388" y="1489813"/>
            <a:ext cx="2839959" cy="1223389"/>
            <a:chOff x="2457452" y="1140384"/>
            <a:chExt cx="2839959" cy="1223389"/>
          </a:xfrm>
        </p:grpSpPr>
        <p:sp>
          <p:nvSpPr>
            <p:cNvPr id="244" name="Shape 244"/>
            <p:cNvSpPr txBox="1"/>
            <p:nvPr/>
          </p:nvSpPr>
          <p:spPr>
            <a:xfrm>
              <a:off x="3231284" y="1140384"/>
              <a:ext cx="2066127"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4400" b="1" dirty="0">
                  <a:solidFill>
                    <a:schemeClr val="bg1"/>
                  </a:solidFill>
                  <a:latin typeface="Glacial Indifference" charset="0"/>
                  <a:ea typeface="Glacial Indifference" charset="0"/>
                  <a:cs typeface="Glacial Indifference" charset="0"/>
                  <a:sym typeface="Montserrat Light"/>
                </a:rPr>
                <a:t>2</a:t>
              </a:r>
              <a:r>
                <a:rPr lang="en-US" sz="4400" b="1" dirty="0" smtClean="0">
                  <a:solidFill>
                    <a:schemeClr val="bg1"/>
                  </a:solidFill>
                  <a:latin typeface="Glacial Indifference" charset="0"/>
                  <a:ea typeface="Glacial Indifference" charset="0"/>
                  <a:cs typeface="Glacial Indifference" charset="0"/>
                  <a:sym typeface="Montserrat Light"/>
                </a:rPr>
                <a:t>M</a:t>
              </a:r>
            </a:p>
          </p:txBody>
        </p:sp>
        <p:sp>
          <p:nvSpPr>
            <p:cNvPr id="20" name="Rectangle 19"/>
            <p:cNvSpPr/>
            <p:nvPr/>
          </p:nvSpPr>
          <p:spPr>
            <a:xfrm>
              <a:off x="2457452" y="1840553"/>
              <a:ext cx="2022143" cy="523220"/>
            </a:xfrm>
            <a:prstGeom prst="rect">
              <a:avLst/>
            </a:prstGeom>
          </p:spPr>
          <p:txBody>
            <a:bodyPr wrap="square">
              <a:spAutoFit/>
            </a:bodyPr>
            <a:lstStyle/>
            <a:p>
              <a:pPr lvl="0"/>
              <a:r>
                <a:rPr lang="en-US" dirty="0" smtClean="0">
                  <a:solidFill>
                    <a:schemeClr val="bg1"/>
                  </a:solidFill>
                  <a:latin typeface="Glacial Indifference" charset="0"/>
                  <a:ea typeface="Glacial Indifference" charset="0"/>
                  <a:cs typeface="Glacial Indifference" charset="0"/>
                  <a:sym typeface="Montserrat Light"/>
                </a:rPr>
                <a:t>Serviceable obtainable market</a:t>
              </a:r>
              <a:endParaRPr lang="en-US" dirty="0">
                <a:solidFill>
                  <a:schemeClr val="bg1"/>
                </a:solidFill>
                <a:latin typeface="Glacial Indifference" charset="0"/>
                <a:ea typeface="Glacial Indifference" charset="0"/>
                <a:cs typeface="Glacial Indifference" charset="0"/>
                <a:sym typeface="Montserrat Light"/>
              </a:endParaRPr>
            </a:p>
          </p:txBody>
        </p:sp>
      </p:grpSp>
      <p:sp>
        <p:nvSpPr>
          <p:cNvPr id="21" name="Rectangle 20"/>
          <p:cNvSpPr/>
          <p:nvPr/>
        </p:nvSpPr>
        <p:spPr>
          <a:xfrm>
            <a:off x="2956394" y="3518392"/>
            <a:ext cx="1433729" cy="769441"/>
          </a:xfrm>
          <a:prstGeom prst="rect">
            <a:avLst/>
          </a:prstGeom>
        </p:spPr>
        <p:txBody>
          <a:bodyPr wrap="square">
            <a:spAutoFit/>
          </a:bodyPr>
          <a:lstStyle/>
          <a:p>
            <a:pPr>
              <a:buClr>
                <a:schemeClr val="dk1"/>
              </a:buClr>
              <a:buSzPts val="1100"/>
            </a:pPr>
            <a:r>
              <a:rPr lang="en-US" sz="4400" b="1" dirty="0" smtClean="0">
                <a:solidFill>
                  <a:srgbClr val="70E4F9"/>
                </a:solidFill>
                <a:latin typeface="Glacial Indifference" charset="0"/>
                <a:ea typeface="Glacial Indifference" charset="0"/>
                <a:cs typeface="Glacial Indifference" charset="0"/>
                <a:sym typeface="Montserrat Light"/>
              </a:rPr>
              <a:t>40M</a:t>
            </a:r>
            <a:endParaRPr lang="en-US" sz="4400" b="1" dirty="0">
              <a:solidFill>
                <a:srgbClr val="70E4F9"/>
              </a:solidFill>
              <a:latin typeface="Glacial Indifference" charset="0"/>
              <a:ea typeface="Glacial Indifference" charset="0"/>
              <a:cs typeface="Glacial Indifference" charset="0"/>
              <a:sym typeface="Montserrat Light"/>
            </a:endParaRPr>
          </a:p>
        </p:txBody>
      </p:sp>
      <p:sp>
        <p:nvSpPr>
          <p:cNvPr id="30" name="TextBox 29"/>
          <p:cNvSpPr txBox="1"/>
          <p:nvPr/>
        </p:nvSpPr>
        <p:spPr>
          <a:xfrm>
            <a:off x="4878254" y="2588266"/>
            <a:ext cx="1869986" cy="707886"/>
          </a:xfrm>
          <a:prstGeom prst="rect">
            <a:avLst/>
          </a:prstGeom>
          <a:noFill/>
        </p:spPr>
        <p:txBody>
          <a:bodyPr wrap="square" rtlCol="0">
            <a:spAutoFit/>
          </a:bodyPr>
          <a:lstStyle/>
          <a:p>
            <a:pPr algn="ctr"/>
            <a:r>
              <a:rPr lang="en-US" sz="2000" b="1" smtClean="0">
                <a:solidFill>
                  <a:schemeClr val="bg1"/>
                </a:solidFill>
                <a:latin typeface="Glacial Indifference" charset="0"/>
                <a:ea typeface="Glacial Indifference" charset="0"/>
                <a:cs typeface="Glacial Indifference" charset="0"/>
              </a:rPr>
              <a:t>Market</a:t>
            </a:r>
            <a:r>
              <a:rPr lang="en-US" sz="2000" b="1">
                <a:solidFill>
                  <a:schemeClr val="bg1"/>
                </a:solidFill>
                <a:latin typeface="Glacial Indifference" charset="0"/>
                <a:ea typeface="Glacial Indifference" charset="0"/>
                <a:cs typeface="Glacial Indifference" charset="0"/>
              </a:rPr>
              <a:t> </a:t>
            </a:r>
            <a:r>
              <a:rPr lang="en-US" sz="2000" b="1" smtClean="0">
                <a:solidFill>
                  <a:schemeClr val="bg1"/>
                </a:solidFill>
                <a:latin typeface="Glacial Indifference" charset="0"/>
                <a:ea typeface="Glacial Indifference" charset="0"/>
                <a:cs typeface="Glacial Indifference" charset="0"/>
              </a:rPr>
              <a:t>Composition</a:t>
            </a:r>
          </a:p>
        </p:txBody>
      </p:sp>
      <p:sp>
        <p:nvSpPr>
          <p:cNvPr id="25" name="TextBox 2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4" name="Group 3"/>
          <p:cNvGrpSpPr/>
          <p:nvPr/>
        </p:nvGrpSpPr>
        <p:grpSpPr>
          <a:xfrm>
            <a:off x="4270651" y="1431475"/>
            <a:ext cx="3099160" cy="3136638"/>
            <a:chOff x="4254749" y="1431475"/>
            <a:chExt cx="3099160" cy="3136638"/>
          </a:xfrm>
        </p:grpSpPr>
        <p:sp>
          <p:nvSpPr>
            <p:cNvPr id="2" name="Block Arc 1"/>
            <p:cNvSpPr/>
            <p:nvPr/>
          </p:nvSpPr>
          <p:spPr>
            <a:xfrm rot="19841893">
              <a:off x="4254749" y="1431475"/>
              <a:ext cx="3083503" cy="3116429"/>
            </a:xfrm>
            <a:prstGeom prst="blockArc">
              <a:avLst>
                <a:gd name="adj1" fmla="val 18369736"/>
                <a:gd name="adj2" fmla="val 6183862"/>
                <a:gd name="adj3" fmla="val 17149"/>
              </a:avLst>
            </a:prstGeom>
            <a:solidFill>
              <a:srgbClr val="0081AF"/>
            </a:solidFill>
            <a:ln>
              <a:solidFill>
                <a:srgbClr val="0081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lock Arc 21"/>
            <p:cNvSpPr/>
            <p:nvPr/>
          </p:nvSpPr>
          <p:spPr>
            <a:xfrm rot="19841893">
              <a:off x="4270406" y="1443780"/>
              <a:ext cx="3083503" cy="3116429"/>
            </a:xfrm>
            <a:prstGeom prst="blockArc">
              <a:avLst>
                <a:gd name="adj1" fmla="val 13080566"/>
                <a:gd name="adj2" fmla="val 18069386"/>
                <a:gd name="adj3" fmla="val 1727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lock Arc 25"/>
            <p:cNvSpPr/>
            <p:nvPr/>
          </p:nvSpPr>
          <p:spPr>
            <a:xfrm rot="19841893">
              <a:off x="4254749" y="1451684"/>
              <a:ext cx="3083503" cy="3116429"/>
            </a:xfrm>
            <a:prstGeom prst="blockArc">
              <a:avLst>
                <a:gd name="adj1" fmla="val 6467664"/>
                <a:gd name="adj2" fmla="val 12844636"/>
                <a:gd name="adj3" fmla="val 18342"/>
              </a:avLst>
            </a:prstGeom>
            <a:solidFill>
              <a:srgbClr val="70E4F9"/>
            </a:solidFill>
            <a:ln>
              <a:solidFill>
                <a:srgbClr val="70E4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625462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24</a:t>
            </a:fld>
            <a:endParaRPr dirty="0">
              <a:solidFill>
                <a:schemeClr val="bg1"/>
              </a:solidFill>
              <a:latin typeface="Montserrat"/>
              <a:ea typeface="Montserrat"/>
              <a:cs typeface="Montserrat"/>
              <a:sym typeface="Montserrat"/>
            </a:endParaRPr>
          </a:p>
        </p:txBody>
      </p:sp>
      <p:sp>
        <p:nvSpPr>
          <p:cNvPr id="51" name="TextBox 50"/>
          <p:cNvSpPr txBox="1"/>
          <p:nvPr/>
        </p:nvSpPr>
        <p:spPr>
          <a:xfrm>
            <a:off x="457200" y="274320"/>
            <a:ext cx="8750805"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FLEXIT has a multifaceted approach to acquiring and retaining customers</a:t>
            </a:r>
            <a:endParaRPr lang="en-US" sz="2400" b="1" dirty="0">
              <a:solidFill>
                <a:schemeClr val="bg1"/>
              </a:solidFill>
              <a:latin typeface="Glacial Indifference" charset="0"/>
              <a:ea typeface="Glacial Indifference" charset="0"/>
              <a:cs typeface="Glacial Indifference" charset="0"/>
            </a:endParaRPr>
          </a:p>
        </p:txBody>
      </p:sp>
      <p:grpSp>
        <p:nvGrpSpPr>
          <p:cNvPr id="3" name="Group 2"/>
          <p:cNvGrpSpPr/>
          <p:nvPr/>
        </p:nvGrpSpPr>
        <p:grpSpPr>
          <a:xfrm>
            <a:off x="862290" y="1141094"/>
            <a:ext cx="7434917" cy="3431472"/>
            <a:chOff x="858416" y="1053348"/>
            <a:chExt cx="7434917" cy="3431472"/>
          </a:xfrm>
        </p:grpSpPr>
        <p:sp>
          <p:nvSpPr>
            <p:cNvPr id="5" name="Rounded Rectangle 4"/>
            <p:cNvSpPr/>
            <p:nvPr/>
          </p:nvSpPr>
          <p:spPr>
            <a:xfrm>
              <a:off x="858416" y="1053348"/>
              <a:ext cx="7434917" cy="3431472"/>
            </a:xfrm>
            <a:prstGeom prst="round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858416" y="1069815"/>
              <a:ext cx="7434917" cy="3398537"/>
            </a:xfrm>
            <a:prstGeom prst="roundRect">
              <a:avLst>
                <a:gd name="adj" fmla="val 128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858416" y="1053348"/>
              <a:ext cx="7434917" cy="3415004"/>
              <a:chOff x="858416" y="1053348"/>
              <a:chExt cx="7434917" cy="3415004"/>
            </a:xfrm>
          </p:grpSpPr>
          <p:cxnSp>
            <p:nvCxnSpPr>
              <p:cNvPr id="8" name="Straight Connector 7"/>
              <p:cNvCxnSpPr/>
              <p:nvPr/>
            </p:nvCxnSpPr>
            <p:spPr>
              <a:xfrm>
                <a:off x="858416" y="2360645"/>
                <a:ext cx="7427168" cy="0"/>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6165" y="3444006"/>
                <a:ext cx="7427168" cy="0"/>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72000" y="1053348"/>
                <a:ext cx="0" cy="1307297"/>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124242" y="1495947"/>
              <a:ext cx="3006538" cy="584775"/>
              <a:chOff x="1124242" y="1495947"/>
              <a:chExt cx="3006538" cy="584775"/>
            </a:xfrm>
          </p:grpSpPr>
          <p:sp>
            <p:nvSpPr>
              <p:cNvPr id="64" name="Rectangle 63"/>
              <p:cNvSpPr/>
              <p:nvPr/>
            </p:nvSpPr>
            <p:spPr>
              <a:xfrm>
                <a:off x="2588161" y="1610284"/>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65" name="Rectangle 64"/>
              <p:cNvSpPr/>
              <p:nvPr/>
            </p:nvSpPr>
            <p:spPr>
              <a:xfrm>
                <a:off x="1124242" y="1495947"/>
                <a:ext cx="1334020" cy="584775"/>
              </a:xfrm>
              <a:prstGeom prst="rect">
                <a:avLst/>
              </a:prstGeom>
              <a:noFill/>
            </p:spPr>
            <p:txBody>
              <a:bodyPr wrap="none">
                <a:spAutoFit/>
              </a:bodyPr>
              <a:lstStyle/>
              <a:p>
                <a:r>
                  <a:rPr lang="en" sz="3200" dirty="0">
                    <a:solidFill>
                      <a:schemeClr val="bg1"/>
                    </a:solidFill>
                    <a:latin typeface="Glacial Indifference" charset="0"/>
                    <a:ea typeface="Glacial Indifference" charset="0"/>
                    <a:cs typeface="Glacial Indifference" charset="0"/>
                    <a:sym typeface="Montserrat Medium"/>
                  </a:rPr>
                  <a:t>Digital</a:t>
                </a:r>
                <a:endParaRPr lang="en-US" sz="3200" dirty="0">
                  <a:solidFill>
                    <a:schemeClr val="bg1"/>
                  </a:solidFill>
                  <a:latin typeface="Glacial Indifference" charset="0"/>
                  <a:ea typeface="Glacial Indifference" charset="0"/>
                  <a:cs typeface="Glacial Indifference" charset="0"/>
                </a:endParaRPr>
              </a:p>
            </p:txBody>
          </p:sp>
        </p:grpSp>
        <p:grpSp>
          <p:nvGrpSpPr>
            <p:cNvPr id="84" name="Group 83"/>
            <p:cNvGrpSpPr/>
            <p:nvPr/>
          </p:nvGrpSpPr>
          <p:grpSpPr>
            <a:xfrm>
              <a:off x="5591666" y="3510846"/>
              <a:ext cx="1542619" cy="849767"/>
              <a:chOff x="1943899" y="1283718"/>
              <a:chExt cx="1542619" cy="849767"/>
            </a:xfrm>
          </p:grpSpPr>
          <p:sp>
            <p:nvSpPr>
              <p:cNvPr id="85" name="Rectangle 84"/>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86" name="Rectangle 85"/>
              <p:cNvSpPr/>
              <p:nvPr/>
            </p:nvSpPr>
            <p:spPr>
              <a:xfrm>
                <a:off x="2139932" y="1283718"/>
                <a:ext cx="109837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Offline</a:t>
                </a:r>
                <a:endParaRPr lang="en-US" sz="2400" dirty="0">
                  <a:solidFill>
                    <a:schemeClr val="bg1"/>
                  </a:solidFill>
                  <a:latin typeface="Glacial Indifference" charset="0"/>
                  <a:ea typeface="Glacial Indifference" charset="0"/>
                  <a:cs typeface="Glacial Indifference" charset="0"/>
                </a:endParaRPr>
              </a:p>
            </p:txBody>
          </p:sp>
        </p:grpSp>
        <p:grpSp>
          <p:nvGrpSpPr>
            <p:cNvPr id="87" name="Group 86"/>
            <p:cNvGrpSpPr/>
            <p:nvPr/>
          </p:nvGrpSpPr>
          <p:grpSpPr>
            <a:xfrm>
              <a:off x="5019242" y="1520510"/>
              <a:ext cx="2329801" cy="584775"/>
              <a:chOff x="1124242" y="1495947"/>
              <a:chExt cx="2329801" cy="584775"/>
            </a:xfrm>
          </p:grpSpPr>
          <p:sp>
            <p:nvSpPr>
              <p:cNvPr id="88" name="Rectangle 87"/>
              <p:cNvSpPr/>
              <p:nvPr/>
            </p:nvSpPr>
            <p:spPr>
              <a:xfrm>
                <a:off x="1911424" y="1607703"/>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94" name="Rectangle 93"/>
              <p:cNvSpPr/>
              <p:nvPr/>
            </p:nvSpPr>
            <p:spPr>
              <a:xfrm>
                <a:off x="1124242" y="1495947"/>
                <a:ext cx="623889" cy="584775"/>
              </a:xfrm>
              <a:prstGeom prst="rect">
                <a:avLst/>
              </a:prstGeom>
              <a:noFill/>
            </p:spPr>
            <p:txBody>
              <a:bodyPr wrap="none">
                <a:spAutoFit/>
              </a:bodyPr>
              <a:lstStyle/>
              <a:p>
                <a:r>
                  <a:rPr lang="en-US" sz="3200" dirty="0" smtClean="0">
                    <a:solidFill>
                      <a:schemeClr val="bg1"/>
                    </a:solidFill>
                    <a:latin typeface="Glacial Indifference" charset="0"/>
                    <a:ea typeface="Glacial Indifference" charset="0"/>
                    <a:cs typeface="Glacial Indifference" charset="0"/>
                    <a:sym typeface="Montserrat Medium"/>
                  </a:rPr>
                  <a:t>PR</a:t>
                </a:r>
                <a:endParaRPr lang="en-US" sz="3200" dirty="0">
                  <a:solidFill>
                    <a:schemeClr val="bg1"/>
                  </a:solidFill>
                  <a:latin typeface="Glacial Indifference" charset="0"/>
                  <a:ea typeface="Glacial Indifference" charset="0"/>
                  <a:cs typeface="Glacial Indifference" charset="0"/>
                </a:endParaRPr>
              </a:p>
            </p:txBody>
          </p:sp>
        </p:grpSp>
        <p:grpSp>
          <p:nvGrpSpPr>
            <p:cNvPr id="99" name="Group 98"/>
            <p:cNvGrpSpPr/>
            <p:nvPr/>
          </p:nvGrpSpPr>
          <p:grpSpPr>
            <a:xfrm>
              <a:off x="1915206" y="3520332"/>
              <a:ext cx="1790876" cy="849767"/>
              <a:chOff x="1793684" y="1283718"/>
              <a:chExt cx="1790876" cy="849767"/>
            </a:xfrm>
          </p:grpSpPr>
          <p:sp>
            <p:nvSpPr>
              <p:cNvPr id="100" name="Rectangle 99"/>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01" name="Rectangle 100"/>
              <p:cNvSpPr/>
              <p:nvPr/>
            </p:nvSpPr>
            <p:spPr>
              <a:xfrm>
                <a:off x="1793684" y="1283718"/>
                <a:ext cx="1790876"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Partnerships</a:t>
                </a:r>
                <a:endParaRPr lang="en-US" sz="2400" dirty="0">
                  <a:solidFill>
                    <a:schemeClr val="bg1"/>
                  </a:solidFill>
                  <a:latin typeface="Glacial Indifference" charset="0"/>
                  <a:ea typeface="Glacial Indifference" charset="0"/>
                  <a:cs typeface="Glacial Indifference" charset="0"/>
                </a:endParaRPr>
              </a:p>
            </p:txBody>
          </p:sp>
        </p:grpSp>
        <p:grpSp>
          <p:nvGrpSpPr>
            <p:cNvPr id="106" name="Group 105"/>
            <p:cNvGrpSpPr/>
            <p:nvPr/>
          </p:nvGrpSpPr>
          <p:grpSpPr>
            <a:xfrm>
              <a:off x="1149580" y="2467924"/>
              <a:ext cx="1915910" cy="849767"/>
              <a:chOff x="1731168" y="1283718"/>
              <a:chExt cx="1915910" cy="849767"/>
            </a:xfrm>
          </p:grpSpPr>
          <p:sp>
            <p:nvSpPr>
              <p:cNvPr id="116" name="Rectangle 11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smtClean="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1" name="Rectangle 120"/>
              <p:cNvSpPr/>
              <p:nvPr/>
            </p:nvSpPr>
            <p:spPr>
              <a:xfrm>
                <a:off x="1731168" y="1283718"/>
                <a:ext cx="1915910"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Social Media</a:t>
                </a:r>
                <a:endParaRPr lang="en-US" sz="2400" dirty="0">
                  <a:solidFill>
                    <a:schemeClr val="bg1"/>
                  </a:solidFill>
                  <a:latin typeface="Glacial Indifference" charset="0"/>
                  <a:ea typeface="Glacial Indifference" charset="0"/>
                  <a:cs typeface="Glacial Indifference" charset="0"/>
                </a:endParaRPr>
              </a:p>
            </p:txBody>
          </p:sp>
        </p:grpSp>
        <p:grpSp>
          <p:nvGrpSpPr>
            <p:cNvPr id="122" name="Group 121"/>
            <p:cNvGrpSpPr/>
            <p:nvPr/>
          </p:nvGrpSpPr>
          <p:grpSpPr>
            <a:xfrm>
              <a:off x="3945168" y="2467924"/>
              <a:ext cx="1542619" cy="849767"/>
              <a:chOff x="1943899" y="1283718"/>
              <a:chExt cx="1542619" cy="849767"/>
            </a:xfrm>
          </p:grpSpPr>
          <p:sp>
            <p:nvSpPr>
              <p:cNvPr id="123" name="Rectangle 122"/>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4" name="Rectangle 123"/>
              <p:cNvSpPr/>
              <p:nvPr/>
            </p:nvSpPr>
            <p:spPr>
              <a:xfrm>
                <a:off x="1945168" y="1283718"/>
                <a:ext cx="148790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Influencer</a:t>
                </a:r>
                <a:endParaRPr lang="en-US" sz="2400" dirty="0">
                  <a:solidFill>
                    <a:schemeClr val="bg1"/>
                  </a:solidFill>
                  <a:latin typeface="Glacial Indifference" charset="0"/>
                  <a:ea typeface="Glacial Indifference" charset="0"/>
                  <a:cs typeface="Glacial Indifference" charset="0"/>
                </a:endParaRPr>
              </a:p>
            </p:txBody>
          </p:sp>
        </p:grpSp>
        <p:grpSp>
          <p:nvGrpSpPr>
            <p:cNvPr id="125" name="Group 124"/>
            <p:cNvGrpSpPr/>
            <p:nvPr/>
          </p:nvGrpSpPr>
          <p:grpSpPr>
            <a:xfrm>
              <a:off x="6388411" y="2482779"/>
              <a:ext cx="1542619" cy="849767"/>
              <a:chOff x="1943899" y="1283718"/>
              <a:chExt cx="1542619" cy="849767"/>
            </a:xfrm>
          </p:grpSpPr>
          <p:sp>
            <p:nvSpPr>
              <p:cNvPr id="126" name="Rectangle 12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7" name="Rectangle 126"/>
              <p:cNvSpPr/>
              <p:nvPr/>
            </p:nvSpPr>
            <p:spPr>
              <a:xfrm>
                <a:off x="2238516" y="1283718"/>
                <a:ext cx="901209"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Email</a:t>
                </a:r>
                <a:endParaRPr lang="en-US" sz="2400" dirty="0">
                  <a:solidFill>
                    <a:schemeClr val="bg1"/>
                  </a:solidFill>
                  <a:latin typeface="Glacial Indifference" charset="0"/>
                  <a:ea typeface="Glacial Indifference" charset="0"/>
                  <a:cs typeface="Glacial Indifference" charset="0"/>
                </a:endParaRPr>
              </a:p>
            </p:txBody>
          </p:sp>
        </p:grpSp>
      </p:grpSp>
      <p:sp>
        <p:nvSpPr>
          <p:cNvPr id="37" name="TextBox 36"/>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95122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25</a:t>
            </a:fld>
            <a:endParaRPr dirty="0">
              <a:solidFill>
                <a:schemeClr val="bg1"/>
              </a:solidFill>
              <a:latin typeface="Montserrat"/>
              <a:ea typeface="Montserrat"/>
              <a:cs typeface="Montserrat"/>
              <a:sym typeface="Montserrat"/>
            </a:endParaRPr>
          </a:p>
        </p:txBody>
      </p:sp>
      <p:sp>
        <p:nvSpPr>
          <p:cNvPr id="51" name="TextBox 50"/>
          <p:cNvSpPr txBox="1"/>
          <p:nvPr/>
        </p:nvSpPr>
        <p:spPr>
          <a:xfrm>
            <a:off x="457200" y="274320"/>
            <a:ext cx="8750805"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FLEXIT has a multifaceted approach to acquiring and retaining customers</a:t>
            </a:r>
            <a:endParaRPr lang="en-US" sz="2400" b="1" dirty="0">
              <a:solidFill>
                <a:schemeClr val="bg1"/>
              </a:solidFill>
              <a:latin typeface="Glacial Indifference" charset="0"/>
              <a:ea typeface="Glacial Indifference" charset="0"/>
              <a:cs typeface="Glacial Indifference" charset="0"/>
            </a:endParaRPr>
          </a:p>
        </p:txBody>
      </p:sp>
      <p:grpSp>
        <p:nvGrpSpPr>
          <p:cNvPr id="3" name="Group 2"/>
          <p:cNvGrpSpPr/>
          <p:nvPr/>
        </p:nvGrpSpPr>
        <p:grpSpPr>
          <a:xfrm>
            <a:off x="862290" y="1141094"/>
            <a:ext cx="7434917" cy="3415004"/>
            <a:chOff x="858416" y="1053348"/>
            <a:chExt cx="7434917" cy="3415004"/>
          </a:xfrm>
        </p:grpSpPr>
        <p:sp>
          <p:nvSpPr>
            <p:cNvPr id="2" name="Rounded Rectangle 1"/>
            <p:cNvSpPr/>
            <p:nvPr/>
          </p:nvSpPr>
          <p:spPr>
            <a:xfrm>
              <a:off x="858416" y="1069815"/>
              <a:ext cx="7434917" cy="3398537"/>
            </a:xfrm>
            <a:prstGeom prst="roundRect">
              <a:avLst>
                <a:gd name="adj" fmla="val 128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858416" y="1053348"/>
              <a:ext cx="7434917" cy="3415004"/>
              <a:chOff x="858416" y="1053348"/>
              <a:chExt cx="7434917" cy="3415004"/>
            </a:xfrm>
          </p:grpSpPr>
          <p:cxnSp>
            <p:nvCxnSpPr>
              <p:cNvPr id="8" name="Straight Connector 7"/>
              <p:cNvCxnSpPr/>
              <p:nvPr/>
            </p:nvCxnSpPr>
            <p:spPr>
              <a:xfrm>
                <a:off x="858416" y="2360645"/>
                <a:ext cx="7427168" cy="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6165" y="3444006"/>
                <a:ext cx="7427168" cy="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72000" y="1053348"/>
                <a:ext cx="0" cy="1307297"/>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124242" y="1495947"/>
              <a:ext cx="3006538" cy="584775"/>
              <a:chOff x="1124242" y="1495947"/>
              <a:chExt cx="3006538" cy="584775"/>
            </a:xfrm>
          </p:grpSpPr>
          <p:sp>
            <p:nvSpPr>
              <p:cNvPr id="64" name="Rectangle 63"/>
              <p:cNvSpPr/>
              <p:nvPr/>
            </p:nvSpPr>
            <p:spPr>
              <a:xfrm>
                <a:off x="2588161" y="1610284"/>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65" name="Rectangle 64"/>
              <p:cNvSpPr/>
              <p:nvPr/>
            </p:nvSpPr>
            <p:spPr>
              <a:xfrm>
                <a:off x="1124242" y="1495947"/>
                <a:ext cx="1334020" cy="584775"/>
              </a:xfrm>
              <a:prstGeom prst="rect">
                <a:avLst/>
              </a:prstGeom>
              <a:noFill/>
            </p:spPr>
            <p:txBody>
              <a:bodyPr wrap="none">
                <a:spAutoFit/>
              </a:bodyPr>
              <a:lstStyle/>
              <a:p>
                <a:r>
                  <a:rPr lang="en" sz="3200" dirty="0">
                    <a:solidFill>
                      <a:schemeClr val="bg1"/>
                    </a:solidFill>
                    <a:latin typeface="Glacial Indifference" charset="0"/>
                    <a:ea typeface="Glacial Indifference" charset="0"/>
                    <a:cs typeface="Glacial Indifference" charset="0"/>
                    <a:sym typeface="Montserrat Medium"/>
                  </a:rPr>
                  <a:t>Digital</a:t>
                </a:r>
                <a:endParaRPr lang="en-US" sz="3200" dirty="0">
                  <a:solidFill>
                    <a:schemeClr val="bg1"/>
                  </a:solidFill>
                  <a:latin typeface="Glacial Indifference" charset="0"/>
                  <a:ea typeface="Glacial Indifference" charset="0"/>
                  <a:cs typeface="Glacial Indifference" charset="0"/>
                </a:endParaRPr>
              </a:p>
            </p:txBody>
          </p:sp>
        </p:grpSp>
        <p:grpSp>
          <p:nvGrpSpPr>
            <p:cNvPr id="84" name="Group 83"/>
            <p:cNvGrpSpPr/>
            <p:nvPr/>
          </p:nvGrpSpPr>
          <p:grpSpPr>
            <a:xfrm>
              <a:off x="5591666" y="3510846"/>
              <a:ext cx="1542619" cy="849767"/>
              <a:chOff x="1943899" y="1283718"/>
              <a:chExt cx="1542619" cy="849767"/>
            </a:xfrm>
          </p:grpSpPr>
          <p:sp>
            <p:nvSpPr>
              <p:cNvPr id="85" name="Rectangle 84"/>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86" name="Rectangle 85"/>
              <p:cNvSpPr/>
              <p:nvPr/>
            </p:nvSpPr>
            <p:spPr>
              <a:xfrm>
                <a:off x="2139932" y="1283718"/>
                <a:ext cx="109837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Offline</a:t>
                </a:r>
                <a:endParaRPr lang="en-US" sz="2400" dirty="0">
                  <a:solidFill>
                    <a:schemeClr val="bg1"/>
                  </a:solidFill>
                  <a:latin typeface="Glacial Indifference" charset="0"/>
                  <a:ea typeface="Glacial Indifference" charset="0"/>
                  <a:cs typeface="Glacial Indifference" charset="0"/>
                </a:endParaRPr>
              </a:p>
            </p:txBody>
          </p:sp>
        </p:grpSp>
        <p:grpSp>
          <p:nvGrpSpPr>
            <p:cNvPr id="87" name="Group 86"/>
            <p:cNvGrpSpPr/>
            <p:nvPr/>
          </p:nvGrpSpPr>
          <p:grpSpPr>
            <a:xfrm>
              <a:off x="5019242" y="1520510"/>
              <a:ext cx="2329801" cy="584775"/>
              <a:chOff x="1124242" y="1495947"/>
              <a:chExt cx="2329801" cy="584775"/>
            </a:xfrm>
          </p:grpSpPr>
          <p:sp>
            <p:nvSpPr>
              <p:cNvPr id="88" name="Rectangle 87"/>
              <p:cNvSpPr/>
              <p:nvPr/>
            </p:nvSpPr>
            <p:spPr>
              <a:xfrm>
                <a:off x="1911424" y="1607703"/>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94" name="Rectangle 93"/>
              <p:cNvSpPr/>
              <p:nvPr/>
            </p:nvSpPr>
            <p:spPr>
              <a:xfrm>
                <a:off x="1124242" y="1495947"/>
                <a:ext cx="623889" cy="584775"/>
              </a:xfrm>
              <a:prstGeom prst="rect">
                <a:avLst/>
              </a:prstGeom>
              <a:noFill/>
            </p:spPr>
            <p:txBody>
              <a:bodyPr wrap="none">
                <a:spAutoFit/>
              </a:bodyPr>
              <a:lstStyle/>
              <a:p>
                <a:r>
                  <a:rPr lang="en-US" sz="3200" dirty="0" smtClean="0">
                    <a:solidFill>
                      <a:schemeClr val="bg1"/>
                    </a:solidFill>
                    <a:latin typeface="Glacial Indifference" charset="0"/>
                    <a:ea typeface="Glacial Indifference" charset="0"/>
                    <a:cs typeface="Glacial Indifference" charset="0"/>
                    <a:sym typeface="Montserrat Medium"/>
                  </a:rPr>
                  <a:t>PR</a:t>
                </a:r>
                <a:endParaRPr lang="en-US" sz="3200" dirty="0">
                  <a:solidFill>
                    <a:schemeClr val="bg1"/>
                  </a:solidFill>
                  <a:latin typeface="Glacial Indifference" charset="0"/>
                  <a:ea typeface="Glacial Indifference" charset="0"/>
                  <a:cs typeface="Glacial Indifference" charset="0"/>
                </a:endParaRPr>
              </a:p>
            </p:txBody>
          </p:sp>
        </p:grpSp>
        <p:grpSp>
          <p:nvGrpSpPr>
            <p:cNvPr id="99" name="Group 98"/>
            <p:cNvGrpSpPr/>
            <p:nvPr/>
          </p:nvGrpSpPr>
          <p:grpSpPr>
            <a:xfrm>
              <a:off x="1915206" y="3520332"/>
              <a:ext cx="1790876" cy="849767"/>
              <a:chOff x="1793684" y="1283718"/>
              <a:chExt cx="1790876" cy="849767"/>
            </a:xfrm>
          </p:grpSpPr>
          <p:sp>
            <p:nvSpPr>
              <p:cNvPr id="100" name="Rectangle 99"/>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01" name="Rectangle 100"/>
              <p:cNvSpPr/>
              <p:nvPr/>
            </p:nvSpPr>
            <p:spPr>
              <a:xfrm>
                <a:off x="1793684" y="1283718"/>
                <a:ext cx="1790876"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Partnerships</a:t>
                </a:r>
                <a:endParaRPr lang="en-US" sz="2400" dirty="0">
                  <a:solidFill>
                    <a:schemeClr val="bg1"/>
                  </a:solidFill>
                  <a:latin typeface="Glacial Indifference" charset="0"/>
                  <a:ea typeface="Glacial Indifference" charset="0"/>
                  <a:cs typeface="Glacial Indifference" charset="0"/>
                </a:endParaRPr>
              </a:p>
            </p:txBody>
          </p:sp>
        </p:grpSp>
        <p:grpSp>
          <p:nvGrpSpPr>
            <p:cNvPr id="106" name="Group 105"/>
            <p:cNvGrpSpPr/>
            <p:nvPr/>
          </p:nvGrpSpPr>
          <p:grpSpPr>
            <a:xfrm>
              <a:off x="1149580" y="2467924"/>
              <a:ext cx="1915910" cy="849767"/>
              <a:chOff x="1731168" y="1283718"/>
              <a:chExt cx="1915910" cy="849767"/>
            </a:xfrm>
          </p:grpSpPr>
          <p:sp>
            <p:nvSpPr>
              <p:cNvPr id="116" name="Rectangle 11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smtClean="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1" name="Rectangle 120"/>
              <p:cNvSpPr/>
              <p:nvPr/>
            </p:nvSpPr>
            <p:spPr>
              <a:xfrm>
                <a:off x="1731168" y="1283718"/>
                <a:ext cx="1915910"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Social Media</a:t>
                </a:r>
                <a:endParaRPr lang="en-US" sz="2400" dirty="0">
                  <a:solidFill>
                    <a:schemeClr val="bg1"/>
                  </a:solidFill>
                  <a:latin typeface="Glacial Indifference" charset="0"/>
                  <a:ea typeface="Glacial Indifference" charset="0"/>
                  <a:cs typeface="Glacial Indifference" charset="0"/>
                </a:endParaRPr>
              </a:p>
            </p:txBody>
          </p:sp>
        </p:grpSp>
        <p:grpSp>
          <p:nvGrpSpPr>
            <p:cNvPr id="122" name="Group 121"/>
            <p:cNvGrpSpPr/>
            <p:nvPr/>
          </p:nvGrpSpPr>
          <p:grpSpPr>
            <a:xfrm>
              <a:off x="3945168" y="2467924"/>
              <a:ext cx="1542619" cy="849767"/>
              <a:chOff x="1943899" y="1283718"/>
              <a:chExt cx="1542619" cy="849767"/>
            </a:xfrm>
          </p:grpSpPr>
          <p:sp>
            <p:nvSpPr>
              <p:cNvPr id="123" name="Rectangle 122"/>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4" name="Rectangle 123"/>
              <p:cNvSpPr/>
              <p:nvPr/>
            </p:nvSpPr>
            <p:spPr>
              <a:xfrm>
                <a:off x="1945168" y="1283718"/>
                <a:ext cx="148790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Influencer</a:t>
                </a:r>
                <a:endParaRPr lang="en-US" sz="2400" dirty="0">
                  <a:solidFill>
                    <a:schemeClr val="bg1"/>
                  </a:solidFill>
                  <a:latin typeface="Glacial Indifference" charset="0"/>
                  <a:ea typeface="Glacial Indifference" charset="0"/>
                  <a:cs typeface="Glacial Indifference" charset="0"/>
                </a:endParaRPr>
              </a:p>
            </p:txBody>
          </p:sp>
        </p:grpSp>
        <p:grpSp>
          <p:nvGrpSpPr>
            <p:cNvPr id="125" name="Group 124"/>
            <p:cNvGrpSpPr/>
            <p:nvPr/>
          </p:nvGrpSpPr>
          <p:grpSpPr>
            <a:xfrm>
              <a:off x="6388411" y="2482779"/>
              <a:ext cx="1542619" cy="849767"/>
              <a:chOff x="1943899" y="1283718"/>
              <a:chExt cx="1542619" cy="849767"/>
            </a:xfrm>
          </p:grpSpPr>
          <p:sp>
            <p:nvSpPr>
              <p:cNvPr id="126" name="Rectangle 12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7" name="Rectangle 126"/>
              <p:cNvSpPr/>
              <p:nvPr/>
            </p:nvSpPr>
            <p:spPr>
              <a:xfrm>
                <a:off x="2238516" y="1283718"/>
                <a:ext cx="901209"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Email</a:t>
                </a:r>
                <a:endParaRPr lang="en-US" sz="2400" dirty="0">
                  <a:solidFill>
                    <a:schemeClr val="bg1"/>
                  </a:solidFill>
                  <a:latin typeface="Glacial Indifference" charset="0"/>
                  <a:ea typeface="Glacial Indifference" charset="0"/>
                  <a:cs typeface="Glacial Indifference" charset="0"/>
                </a:endParaRPr>
              </a:p>
            </p:txBody>
          </p:sp>
        </p:grpSp>
      </p:grpSp>
      <p:sp>
        <p:nvSpPr>
          <p:cNvPr id="37" name="TextBox 36"/>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290177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ectangle 34"/>
          <p:cNvSpPr/>
          <p:nvPr/>
        </p:nvSpPr>
        <p:spPr>
          <a:xfrm>
            <a:off x="862290" y="1141094"/>
            <a:ext cx="7434917" cy="3431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26</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494" y="1463209"/>
            <a:ext cx="6839358" cy="2787241"/>
            <a:chOff x="446813" y="1956654"/>
            <a:chExt cx="6839358" cy="2787241"/>
          </a:xfrm>
        </p:grpSpPr>
        <p:grpSp>
          <p:nvGrpSpPr>
            <p:cNvPr id="3" name="Group 2"/>
            <p:cNvGrpSpPr/>
            <p:nvPr/>
          </p:nvGrpSpPr>
          <p:grpSpPr>
            <a:xfrm>
              <a:off x="446813" y="1956654"/>
              <a:ext cx="6839358" cy="2787241"/>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5020808" y="2336206"/>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4946475" y="2833172"/>
                <a:ext cx="956657" cy="502429"/>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2142784" y="2006784"/>
                <a:ext cx="719260" cy="479510"/>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blip>
              <a:stretch>
                <a:fillRect/>
              </a:stretch>
            </p:blipFill>
            <p:spPr>
              <a:xfrm>
                <a:off x="3296943" y="2181008"/>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2595948" y="3348513"/>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40867" y="2307090"/>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3000562" y="2810661"/>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58355" y="3543606"/>
                <a:ext cx="590777" cy="569116"/>
              </a:xfrm>
              <a:prstGeom prst="rect">
                <a:avLst/>
              </a:prstGeom>
              <a:noFill/>
            </p:spPr>
          </p:pic>
          <p:pic>
            <p:nvPicPr>
              <p:cNvPr id="59" name="Shape 364"/>
              <p:cNvPicPr preferRelativeResize="0"/>
              <p:nvPr/>
            </p:nvPicPr>
            <p:blipFill>
              <a:blip r:embed="rId15">
                <a:alphaModFix/>
              </a:blip>
              <a:stretch>
                <a:fillRect/>
              </a:stretch>
            </p:blipFill>
            <p:spPr>
              <a:xfrm>
                <a:off x="3985259" y="3211556"/>
                <a:ext cx="443418"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749369" y="1578068"/>
                <a:ext cx="1112676" cy="378929"/>
              </a:xfrm>
              <a:prstGeom prst="rect">
                <a:avLst/>
              </a:prstGeom>
              <a:noFill/>
              <a:ln>
                <a:noFill/>
              </a:ln>
            </p:spPr>
          </p:pic>
        </p:gr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43732" y="3404785"/>
              <a:ext cx="606792" cy="606792"/>
            </a:xfrm>
            <a:prstGeom prst="rect">
              <a:avLst/>
            </a:prstGeom>
          </p:spPr>
        </p:pic>
      </p:grpSp>
      <p:pic>
        <p:nvPicPr>
          <p:cNvPr id="34" name="Picture 3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08809" y="1817054"/>
            <a:ext cx="1555801" cy="174157"/>
          </a:xfrm>
          <a:prstGeom prst="rect">
            <a:avLst/>
          </a:prstGeom>
        </p:spPr>
      </p:pic>
      <p:pic>
        <p:nvPicPr>
          <p:cNvPr id="37" name="Picture 3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986800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ectangle 34"/>
          <p:cNvSpPr/>
          <p:nvPr/>
        </p:nvSpPr>
        <p:spPr>
          <a:xfrm>
            <a:off x="862290" y="1141094"/>
            <a:ext cx="7434917" cy="3431472"/>
          </a:xfrm>
          <a:prstGeom prst="rect">
            <a:avLst/>
          </a:prstGeom>
          <a:solidFill>
            <a:srgbClr val="00B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27</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494" y="1463209"/>
            <a:ext cx="6839358" cy="2787241"/>
            <a:chOff x="446813" y="1956654"/>
            <a:chExt cx="6839358" cy="2787241"/>
          </a:xfrm>
        </p:grpSpPr>
        <p:grpSp>
          <p:nvGrpSpPr>
            <p:cNvPr id="3" name="Group 2"/>
            <p:cNvGrpSpPr/>
            <p:nvPr/>
          </p:nvGrpSpPr>
          <p:grpSpPr>
            <a:xfrm>
              <a:off x="446813" y="1956654"/>
              <a:ext cx="6839358" cy="2787241"/>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5029936" y="2325552"/>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5272295" y="2867421"/>
                <a:ext cx="956657" cy="502429"/>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1554549" y="1557923"/>
                <a:ext cx="719260" cy="479510"/>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lum bright="100000"/>
              </a:blip>
              <a:stretch>
                <a:fillRect/>
              </a:stretch>
            </p:blipFill>
            <p:spPr>
              <a:xfrm>
                <a:off x="3200946" y="2310253"/>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2516564" y="3667227"/>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46827" y="2239842"/>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2320613" y="2937344"/>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61624" y="3425393"/>
                <a:ext cx="590777" cy="569115"/>
              </a:xfrm>
              <a:prstGeom prst="rect">
                <a:avLst/>
              </a:prstGeom>
              <a:noFill/>
            </p:spPr>
          </p:pic>
          <p:pic>
            <p:nvPicPr>
              <p:cNvPr id="59" name="Shape 364"/>
              <p:cNvPicPr preferRelativeResize="0"/>
              <p:nvPr/>
            </p:nvPicPr>
            <p:blipFill>
              <a:blip r:embed="rId15">
                <a:alphaModFix/>
              </a:blip>
              <a:stretch>
                <a:fillRect/>
              </a:stretch>
            </p:blipFill>
            <p:spPr>
              <a:xfrm>
                <a:off x="3730933" y="3173972"/>
                <a:ext cx="443418"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914179" y="1952928"/>
                <a:ext cx="1112676" cy="378929"/>
              </a:xfrm>
              <a:prstGeom prst="rect">
                <a:avLst/>
              </a:prstGeom>
              <a:noFill/>
              <a:ln>
                <a:noFill/>
              </a:ln>
            </p:spPr>
          </p:pic>
        </p:gr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24345" y="3572200"/>
              <a:ext cx="606792" cy="606792"/>
            </a:xfrm>
            <a:prstGeom prst="rect">
              <a:avLst/>
            </a:prstGeom>
          </p:spPr>
        </p:pic>
      </p:grpSp>
      <p:pic>
        <p:nvPicPr>
          <p:cNvPr id="34" name="Picture 33"/>
          <p:cNvPicPr>
            <a:picLocks noChangeAspect="1"/>
          </p:cNvPicPr>
          <p:nvPr/>
        </p:nvPicPr>
        <p:blipFill rotWithShape="1">
          <a:blip r:embed="rId18">
            <a:extLst>
              <a:ext uri="{28A0092B-C50C-407E-A947-70E740481C1C}">
                <a14:useLocalDpi xmlns:a14="http://schemas.microsoft.com/office/drawing/2010/main" val="0"/>
              </a:ext>
            </a:extLst>
          </a:blip>
          <a:srcRect l="-3641" t="-54045" r="-6836" b="-58626"/>
          <a:stretch/>
        </p:blipFill>
        <p:spPr>
          <a:xfrm>
            <a:off x="5643618" y="1674846"/>
            <a:ext cx="1502356" cy="323739"/>
          </a:xfrm>
          <a:prstGeom prst="rect">
            <a:avLst/>
          </a:prstGeom>
          <a:solidFill>
            <a:schemeClr val="tx1"/>
          </a:solidFill>
        </p:spPr>
      </p:pic>
      <p:pic>
        <p:nvPicPr>
          <p:cNvPr id="36" name="Picture 3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3426209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ounded Rectangle 34"/>
          <p:cNvSpPr/>
          <p:nvPr/>
        </p:nvSpPr>
        <p:spPr>
          <a:xfrm>
            <a:off x="862290" y="1141094"/>
            <a:ext cx="7434917" cy="3431472"/>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28</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494" y="1463209"/>
            <a:ext cx="6839358" cy="2787241"/>
            <a:chOff x="446813" y="1956654"/>
            <a:chExt cx="6839358" cy="2787241"/>
          </a:xfrm>
        </p:grpSpPr>
        <p:grpSp>
          <p:nvGrpSpPr>
            <p:cNvPr id="3" name="Group 2"/>
            <p:cNvGrpSpPr/>
            <p:nvPr/>
          </p:nvGrpSpPr>
          <p:grpSpPr>
            <a:xfrm>
              <a:off x="446813" y="1956654"/>
              <a:ext cx="6839358" cy="2787241"/>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bg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5029936" y="2325552"/>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5272295" y="2867421"/>
                <a:ext cx="956657" cy="502429"/>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1554549" y="1557923"/>
                <a:ext cx="719260" cy="479510"/>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lum bright="100000"/>
              </a:blip>
              <a:stretch>
                <a:fillRect/>
              </a:stretch>
            </p:blipFill>
            <p:spPr>
              <a:xfrm>
                <a:off x="3200946" y="2310253"/>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2516564" y="3667227"/>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46827" y="2239842"/>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2320613" y="2937344"/>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61624" y="3425393"/>
                <a:ext cx="590777" cy="569115"/>
              </a:xfrm>
              <a:prstGeom prst="rect">
                <a:avLst/>
              </a:prstGeom>
              <a:noFill/>
            </p:spPr>
          </p:pic>
          <p:pic>
            <p:nvPicPr>
              <p:cNvPr id="59" name="Shape 364"/>
              <p:cNvPicPr preferRelativeResize="0"/>
              <p:nvPr/>
            </p:nvPicPr>
            <p:blipFill>
              <a:blip r:embed="rId15">
                <a:alphaModFix/>
              </a:blip>
              <a:stretch>
                <a:fillRect/>
              </a:stretch>
            </p:blipFill>
            <p:spPr>
              <a:xfrm>
                <a:off x="3730933" y="3173972"/>
                <a:ext cx="443418"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914179" y="1952928"/>
                <a:ext cx="1112676" cy="378929"/>
              </a:xfrm>
              <a:prstGeom prst="rect">
                <a:avLst/>
              </a:prstGeom>
              <a:noFill/>
              <a:ln>
                <a:noFill/>
              </a:ln>
            </p:spPr>
          </p:pic>
        </p:gr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24345" y="3572200"/>
              <a:ext cx="606792" cy="606792"/>
            </a:xfrm>
            <a:prstGeom prst="rect">
              <a:avLst/>
            </a:prstGeom>
          </p:spPr>
        </p:pic>
      </p:grpSp>
      <p:pic>
        <p:nvPicPr>
          <p:cNvPr id="34" name="Picture 33"/>
          <p:cNvPicPr>
            <a:picLocks noChangeAspect="1"/>
          </p:cNvPicPr>
          <p:nvPr/>
        </p:nvPicPr>
        <p:blipFill rotWithShape="1">
          <a:blip r:embed="rId18">
            <a:extLst>
              <a:ext uri="{28A0092B-C50C-407E-A947-70E740481C1C}">
                <a14:useLocalDpi xmlns:a14="http://schemas.microsoft.com/office/drawing/2010/main" val="0"/>
              </a:ext>
            </a:extLst>
          </a:blip>
          <a:srcRect l="-3641" t="-54045" r="-6836" b="-58626"/>
          <a:stretch/>
        </p:blipFill>
        <p:spPr>
          <a:xfrm>
            <a:off x="5643618" y="1674846"/>
            <a:ext cx="1502356" cy="323739"/>
          </a:xfrm>
          <a:prstGeom prst="rect">
            <a:avLst/>
          </a:prstGeom>
          <a:solidFill>
            <a:schemeClr val="tx1"/>
          </a:solidFill>
        </p:spPr>
      </p:pic>
      <p:pic>
        <p:nvPicPr>
          <p:cNvPr id="32" name="Picture 3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4108702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ounded Rectangle 34"/>
          <p:cNvSpPr/>
          <p:nvPr/>
        </p:nvSpPr>
        <p:spPr>
          <a:xfrm>
            <a:off x="862290" y="1141094"/>
            <a:ext cx="7434917" cy="3431472"/>
          </a:xfrm>
          <a:prstGeom prst="round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29</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494" y="1463209"/>
            <a:ext cx="6839358" cy="2787241"/>
            <a:chOff x="446813" y="1956654"/>
            <a:chExt cx="6839358" cy="2787241"/>
          </a:xfrm>
        </p:grpSpPr>
        <p:grpSp>
          <p:nvGrpSpPr>
            <p:cNvPr id="3" name="Group 2"/>
            <p:cNvGrpSpPr/>
            <p:nvPr/>
          </p:nvGrpSpPr>
          <p:grpSpPr>
            <a:xfrm>
              <a:off x="446813" y="1956654"/>
              <a:ext cx="6839358" cy="2787241"/>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bg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5029936" y="2325552"/>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5272295" y="2867421"/>
                <a:ext cx="956657" cy="502429"/>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1554549" y="1557923"/>
                <a:ext cx="719260" cy="479510"/>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lum bright="100000"/>
              </a:blip>
              <a:stretch>
                <a:fillRect/>
              </a:stretch>
            </p:blipFill>
            <p:spPr>
              <a:xfrm>
                <a:off x="3200946" y="2310253"/>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2516564" y="3667227"/>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46827" y="2239842"/>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2320613" y="2937344"/>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61624" y="3425393"/>
                <a:ext cx="590777" cy="569115"/>
              </a:xfrm>
              <a:prstGeom prst="rect">
                <a:avLst/>
              </a:prstGeom>
              <a:noFill/>
            </p:spPr>
          </p:pic>
          <p:pic>
            <p:nvPicPr>
              <p:cNvPr id="59" name="Shape 364"/>
              <p:cNvPicPr preferRelativeResize="0"/>
              <p:nvPr/>
            </p:nvPicPr>
            <p:blipFill>
              <a:blip r:embed="rId15">
                <a:alphaModFix/>
              </a:blip>
              <a:stretch>
                <a:fillRect/>
              </a:stretch>
            </p:blipFill>
            <p:spPr>
              <a:xfrm>
                <a:off x="3730933" y="3173972"/>
                <a:ext cx="443418"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914179" y="1952928"/>
                <a:ext cx="1112676" cy="378929"/>
              </a:xfrm>
              <a:prstGeom prst="rect">
                <a:avLst/>
              </a:prstGeom>
              <a:noFill/>
              <a:ln>
                <a:noFill/>
              </a:ln>
            </p:spPr>
          </p:pic>
        </p:gr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24345" y="3572200"/>
              <a:ext cx="606792" cy="606792"/>
            </a:xfrm>
            <a:prstGeom prst="rect">
              <a:avLst/>
            </a:prstGeom>
          </p:spPr>
        </p:pic>
      </p:grpSp>
      <p:pic>
        <p:nvPicPr>
          <p:cNvPr id="34" name="Picture 33"/>
          <p:cNvPicPr>
            <a:picLocks noChangeAspect="1"/>
          </p:cNvPicPr>
          <p:nvPr/>
        </p:nvPicPr>
        <p:blipFill rotWithShape="1">
          <a:blip r:embed="rId18">
            <a:extLst>
              <a:ext uri="{28A0092B-C50C-407E-A947-70E740481C1C}">
                <a14:useLocalDpi xmlns:a14="http://schemas.microsoft.com/office/drawing/2010/main" val="0"/>
              </a:ext>
            </a:extLst>
          </a:blip>
          <a:srcRect l="-3641" t="-54045" r="-6836" b="-58626"/>
          <a:stretch/>
        </p:blipFill>
        <p:spPr>
          <a:xfrm>
            <a:off x="5643618" y="1674846"/>
            <a:ext cx="1502356" cy="323739"/>
          </a:xfrm>
          <a:prstGeom prst="rect">
            <a:avLst/>
          </a:prstGeom>
          <a:solidFill>
            <a:schemeClr val="tx1"/>
          </a:solidFill>
        </p:spPr>
      </p:pic>
      <p:pic>
        <p:nvPicPr>
          <p:cNvPr id="32" name="Picture 3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6049667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12" name="Picture 11"/>
          <p:cNvPicPr>
            <a:picLocks noChangeAspect="1"/>
          </p:cNvPicPr>
          <p:nvPr/>
        </p:nvPicPr>
        <p:blipFill rotWithShape="1">
          <a:blip r:embed="rId5"/>
          <a:srcRect t="10710" r="642" b="6073"/>
          <a:stretch/>
        </p:blipFill>
        <p:spPr>
          <a:xfrm flipH="1">
            <a:off x="0" y="0"/>
            <a:ext cx="9159498" cy="5143500"/>
          </a:xfrm>
          <a:prstGeom prst="rect">
            <a:avLst/>
          </a:prstGeom>
        </p:spPr>
      </p:pic>
      <p:sp>
        <p:nvSpPr>
          <p:cNvPr id="2" name="Rounded Rectangle 1"/>
          <p:cNvSpPr/>
          <p:nvPr/>
        </p:nvSpPr>
        <p:spPr>
          <a:xfrm>
            <a:off x="4408768" y="-12280"/>
            <a:ext cx="4762500" cy="5151057"/>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5600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9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3</a:t>
            </a:fld>
            <a:endParaRPr dirty="0">
              <a:solidFill>
                <a:schemeClr val="tx1"/>
              </a:solidFill>
              <a:latin typeface="Montserrat" charset="0"/>
              <a:ea typeface="Montserrat" charset="0"/>
              <a:cs typeface="Montserrat" charset="0"/>
            </a:endParaRPr>
          </a:p>
        </p:txBody>
      </p:sp>
      <p:sp>
        <p:nvSpPr>
          <p:cNvPr id="17" name="TextBox 16"/>
          <p:cNvSpPr txBox="1"/>
          <p:nvPr/>
        </p:nvSpPr>
        <p:spPr>
          <a:xfrm>
            <a:off x="6515801" y="49941"/>
            <a:ext cx="3298676" cy="230832"/>
          </a:xfrm>
          <a:prstGeom prst="rect">
            <a:avLst/>
          </a:prstGeom>
          <a:noFill/>
        </p:spPr>
        <p:txBody>
          <a:bodyPr wrap="square" rtlCol="0">
            <a:spAutoFit/>
          </a:bodyPr>
          <a:lstStyle/>
          <a:p>
            <a:r>
              <a:rPr lang="en-US" sz="900" b="1" dirty="0" smtClean="0">
                <a:solidFill>
                  <a:schemeClr val="tx1"/>
                </a:solidFill>
                <a:latin typeface="Glacial Indifference" charset="0"/>
                <a:ea typeface="Glacial Indifference" charset="0"/>
                <a:cs typeface="Glacial Indifference" charset="0"/>
              </a:rPr>
              <a:t>OPPORTUNITY</a:t>
            </a:r>
            <a:r>
              <a:rPr lang="en-US" sz="900" dirty="0" smtClean="0">
                <a:solidFill>
                  <a:schemeClr val="tx1"/>
                </a:solidFill>
                <a:latin typeface="Glacial Indifference" charset="0"/>
                <a:ea typeface="Glacial Indifference" charset="0"/>
                <a:cs typeface="Glacial Indifference" charset="0"/>
              </a:rPr>
              <a:t> | SOLUTION | BUSINESS</a:t>
            </a:r>
            <a:endParaRPr lang="en-US" sz="900" dirty="0">
              <a:solidFill>
                <a:schemeClr val="tx1"/>
              </a:solidFill>
              <a:latin typeface="Glacial Indifference" charset="0"/>
              <a:ea typeface="Glacial Indifference" charset="0"/>
              <a:cs typeface="Glacial Indifference" charset="0"/>
            </a:endParaRPr>
          </a:p>
        </p:txBody>
      </p:sp>
      <p:sp>
        <p:nvSpPr>
          <p:cNvPr id="18" name="Shape 104"/>
          <p:cNvSpPr txBox="1"/>
          <p:nvPr/>
        </p:nvSpPr>
        <p:spPr>
          <a:xfrm>
            <a:off x="4992817" y="2211773"/>
            <a:ext cx="3579145" cy="1000728"/>
          </a:xfrm>
          <a:prstGeom prst="rect">
            <a:avLst/>
          </a:prstGeom>
          <a:noFill/>
          <a:ln>
            <a:noFill/>
          </a:ln>
        </p:spPr>
        <p:txBody>
          <a:bodyPr spcFirstLastPara="1" wrap="square" lIns="91425" tIns="91425" rIns="91425" bIns="91425" anchor="ctr" anchorCtr="0">
            <a:noAutofit/>
          </a:bodyPr>
          <a:lstStyle/>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Consumers are</a:t>
            </a:r>
            <a:r>
              <a:rPr lang="is-IS" sz="1200" b="1" dirty="0">
                <a:solidFill>
                  <a:schemeClr val="bg1"/>
                </a:solidFill>
                <a:latin typeface="Glacial Indifference" charset="0"/>
                <a:ea typeface="Glacial Indifference" charset="0"/>
                <a:cs typeface="Glacial Indifference" charset="0"/>
                <a:sym typeface="Montserrat"/>
              </a:rPr>
              <a:t>…</a:t>
            </a:r>
            <a:endParaRPr lang="en-US" sz="1200"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Conditioned </a:t>
            </a:r>
            <a:r>
              <a:rPr lang="en-US" sz="1200" dirty="0">
                <a:solidFill>
                  <a:schemeClr val="bg1"/>
                </a:solidFill>
                <a:latin typeface="Glacial Indifference" charset="0"/>
                <a:ea typeface="Glacial Indifference" charset="0"/>
                <a:cs typeface="Glacial Indifference" charset="0"/>
                <a:sym typeface="Montserrat"/>
              </a:rPr>
              <a:t>to access fitness a-la-carte and pay only for what they use</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Discouraged </a:t>
            </a:r>
            <a:r>
              <a:rPr lang="en-US" sz="1200" dirty="0">
                <a:solidFill>
                  <a:schemeClr val="bg1"/>
                </a:solidFill>
                <a:latin typeface="Glacial Indifference" charset="0"/>
                <a:ea typeface="Glacial Indifference" charset="0"/>
                <a:cs typeface="Glacial Indifference" charset="0"/>
                <a:sym typeface="Montserrat"/>
              </a:rPr>
              <a:t>by memberships that require long-term commitments and are painful to exit</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Empowered </a:t>
            </a:r>
            <a:r>
              <a:rPr lang="en-US" sz="1200" dirty="0">
                <a:solidFill>
                  <a:schemeClr val="bg1"/>
                </a:solidFill>
                <a:latin typeface="Glacial Indifference" charset="0"/>
                <a:ea typeface="Glacial Indifference" charset="0"/>
                <a:cs typeface="Glacial Indifference" charset="0"/>
                <a:sym typeface="Montserrat"/>
              </a:rPr>
              <a:t>by variety in options to meet their fitness goals</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Enabled </a:t>
            </a:r>
            <a:r>
              <a:rPr lang="en-US" sz="1200" dirty="0">
                <a:solidFill>
                  <a:schemeClr val="bg1"/>
                </a:solidFill>
                <a:latin typeface="Glacial Indifference" charset="0"/>
                <a:ea typeface="Glacial Indifference" charset="0"/>
                <a:cs typeface="Glacial Indifference" charset="0"/>
                <a:sym typeface="Montserrat"/>
              </a:rPr>
              <a:t>by convenience to keep up with their busy lifestyles</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Digitally </a:t>
            </a:r>
            <a:r>
              <a:rPr lang="en-US" sz="1200" dirty="0">
                <a:solidFill>
                  <a:schemeClr val="bg1"/>
                </a:solidFill>
                <a:latin typeface="Glacial Indifference" charset="0"/>
                <a:ea typeface="Glacial Indifference" charset="0"/>
                <a:cs typeface="Glacial Indifference" charset="0"/>
                <a:sym typeface="Montserrat"/>
              </a:rPr>
              <a:t>connected and value seamless integration </a:t>
            </a: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Motivated </a:t>
            </a:r>
            <a:r>
              <a:rPr lang="en-US" sz="1200" dirty="0">
                <a:solidFill>
                  <a:schemeClr val="bg1"/>
                </a:solidFill>
                <a:latin typeface="Glacial Indifference" charset="0"/>
                <a:ea typeface="Glacial Indifference" charset="0"/>
                <a:cs typeface="Glacial Indifference" charset="0"/>
                <a:sym typeface="Montserrat"/>
              </a:rPr>
              <a:t>by community</a:t>
            </a:r>
            <a:endParaRPr lang="en" sz="1200" dirty="0">
              <a:solidFill>
                <a:schemeClr val="bg1"/>
              </a:solidFill>
              <a:latin typeface="Glacial Indifference" charset="0"/>
              <a:ea typeface="Glacial Indifference" charset="0"/>
              <a:cs typeface="Glacial Indifference" charset="0"/>
              <a:sym typeface="Montserrat"/>
            </a:endParaRPr>
          </a:p>
        </p:txBody>
      </p:sp>
      <p:sp>
        <p:nvSpPr>
          <p:cNvPr id="19" name="TextBox 18"/>
          <p:cNvSpPr txBox="1"/>
          <p:nvPr/>
        </p:nvSpPr>
        <p:spPr>
          <a:xfrm>
            <a:off x="6519672" y="45720"/>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sp>
        <p:nvSpPr>
          <p:cNvPr id="20" name="Shape 416"/>
          <p:cNvSpPr txBox="1"/>
          <p:nvPr/>
        </p:nvSpPr>
        <p:spPr>
          <a:xfrm>
            <a:off x="457200" y="330483"/>
            <a:ext cx="3693983" cy="569662"/>
          </a:xfrm>
          <a:prstGeom prst="rect">
            <a:avLst/>
          </a:prstGeom>
          <a:noFill/>
          <a:ln>
            <a:noFill/>
          </a:ln>
        </p:spPr>
        <p:txBody>
          <a:bodyPr spcFirstLastPara="1" wrap="square" lIns="91425" tIns="91425" rIns="91425" bIns="91425" anchor="t" anchorCtr="0">
            <a:noAutofit/>
          </a:bodyPr>
          <a:lstStyle/>
          <a:p>
            <a:pPr lvl="0"/>
            <a:r>
              <a:rPr lang="en-US" sz="2400" b="1" dirty="0">
                <a:solidFill>
                  <a:schemeClr val="bg1"/>
                </a:solidFill>
                <a:latin typeface="Glacial Indifference" charset="0"/>
                <a:ea typeface="Glacial Indifference" charset="0"/>
                <a:cs typeface="Glacial Indifference" charset="0"/>
                <a:sym typeface="Montserrat Medium"/>
              </a:rPr>
              <a:t>Consumers value fitness experiences that offer flexibility</a:t>
            </a:r>
            <a:endParaRPr lang="en-US" sz="2400" b="1" dirty="0">
              <a:solidFill>
                <a:schemeClr val="bg1"/>
              </a:solidFill>
              <a:latin typeface="Glacial Indifference" charset="0"/>
              <a:ea typeface="Glacial Indifference" charset="0"/>
              <a:cs typeface="Glacial Indifference" charset="0"/>
              <a:sym typeface="Montserrat Medium"/>
            </a:endParaRP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204027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ounded Rectangle 34"/>
          <p:cNvSpPr/>
          <p:nvPr/>
        </p:nvSpPr>
        <p:spPr>
          <a:xfrm>
            <a:off x="862290" y="1141094"/>
            <a:ext cx="7434917" cy="3431472"/>
          </a:xfrm>
          <a:prstGeom prst="roundRect">
            <a:avLst/>
          </a:prstGeom>
          <a:solidFill>
            <a:srgbClr val="44444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30</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494" y="1463209"/>
            <a:ext cx="6839358" cy="2787241"/>
            <a:chOff x="446813" y="1956654"/>
            <a:chExt cx="6839358" cy="2787241"/>
          </a:xfrm>
        </p:grpSpPr>
        <p:grpSp>
          <p:nvGrpSpPr>
            <p:cNvPr id="3" name="Group 2"/>
            <p:cNvGrpSpPr/>
            <p:nvPr/>
          </p:nvGrpSpPr>
          <p:grpSpPr>
            <a:xfrm>
              <a:off x="446813" y="1956654"/>
              <a:ext cx="6839358" cy="2787241"/>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bg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5029936" y="2325552"/>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5272295" y="2867421"/>
                <a:ext cx="956657" cy="502429"/>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1554549" y="1557923"/>
                <a:ext cx="719260" cy="479510"/>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lum bright="100000"/>
              </a:blip>
              <a:stretch>
                <a:fillRect/>
              </a:stretch>
            </p:blipFill>
            <p:spPr>
              <a:xfrm>
                <a:off x="3200946" y="2310253"/>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2516564" y="3667227"/>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46827" y="2239842"/>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2320613" y="2937344"/>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61624" y="3425393"/>
                <a:ext cx="590777" cy="569115"/>
              </a:xfrm>
              <a:prstGeom prst="rect">
                <a:avLst/>
              </a:prstGeom>
              <a:noFill/>
            </p:spPr>
          </p:pic>
          <p:pic>
            <p:nvPicPr>
              <p:cNvPr id="59" name="Shape 364"/>
              <p:cNvPicPr preferRelativeResize="0"/>
              <p:nvPr/>
            </p:nvPicPr>
            <p:blipFill>
              <a:blip r:embed="rId15">
                <a:alphaModFix/>
              </a:blip>
              <a:stretch>
                <a:fillRect/>
              </a:stretch>
            </p:blipFill>
            <p:spPr>
              <a:xfrm>
                <a:off x="3730933" y="3173972"/>
                <a:ext cx="443418"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914179" y="1952928"/>
                <a:ext cx="1112676" cy="378929"/>
              </a:xfrm>
              <a:prstGeom prst="rect">
                <a:avLst/>
              </a:prstGeom>
              <a:noFill/>
              <a:ln>
                <a:noFill/>
              </a:ln>
            </p:spPr>
          </p:pic>
        </p:gr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24345" y="3572200"/>
              <a:ext cx="606792" cy="606792"/>
            </a:xfrm>
            <a:prstGeom prst="rect">
              <a:avLst/>
            </a:prstGeom>
          </p:spPr>
        </p:pic>
      </p:grpSp>
      <p:pic>
        <p:nvPicPr>
          <p:cNvPr id="34" name="Picture 33"/>
          <p:cNvPicPr>
            <a:picLocks noChangeAspect="1"/>
          </p:cNvPicPr>
          <p:nvPr/>
        </p:nvPicPr>
        <p:blipFill rotWithShape="1">
          <a:blip r:embed="rId18">
            <a:extLst>
              <a:ext uri="{28A0092B-C50C-407E-A947-70E740481C1C}">
                <a14:useLocalDpi xmlns:a14="http://schemas.microsoft.com/office/drawing/2010/main" val="0"/>
              </a:ext>
            </a:extLst>
          </a:blip>
          <a:srcRect l="-3641" t="-54045" r="-6836" b="-58626"/>
          <a:stretch/>
        </p:blipFill>
        <p:spPr>
          <a:xfrm>
            <a:off x="5643618" y="1674846"/>
            <a:ext cx="1502356" cy="323739"/>
          </a:xfrm>
          <a:prstGeom prst="rect">
            <a:avLst/>
          </a:prstGeom>
          <a:noFill/>
        </p:spPr>
      </p:pic>
      <p:pic>
        <p:nvPicPr>
          <p:cNvPr id="32" name="Picture 3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0857103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40" name="Picture 39"/>
          <p:cNvPicPr>
            <a:picLocks noChangeAspect="1"/>
          </p:cNvPicPr>
          <p:nvPr/>
        </p:nvPicPr>
        <p:blipFill rotWithShape="1">
          <a:blip r:embed="rId3"/>
          <a:srcRect t="10710" r="642" b="6073"/>
          <a:stretch/>
        </p:blipFill>
        <p:spPr>
          <a:xfrm flipH="1">
            <a:off x="0" y="0"/>
            <a:ext cx="9159498" cy="5143500"/>
          </a:xfrm>
          <a:prstGeom prst="rect">
            <a:avLst/>
          </a:prstGeom>
        </p:spPr>
      </p:pic>
      <p:grpSp>
        <p:nvGrpSpPr>
          <p:cNvPr id="43" name="Group 42"/>
          <p:cNvGrpSpPr/>
          <p:nvPr/>
        </p:nvGrpSpPr>
        <p:grpSpPr>
          <a:xfrm>
            <a:off x="5095625" y="1553441"/>
            <a:ext cx="3790302" cy="3418200"/>
            <a:chOff x="-1532" y="1544362"/>
            <a:chExt cx="3773862" cy="3418200"/>
          </a:xfrm>
          <a:solidFill>
            <a:srgbClr val="00B4D2">
              <a:alpha val="70000"/>
            </a:srgbClr>
          </a:solidFill>
        </p:grpSpPr>
        <p:sp>
          <p:nvSpPr>
            <p:cNvPr id="50" name="Rectangle 49"/>
            <p:cNvSpPr/>
            <p:nvPr/>
          </p:nvSpPr>
          <p:spPr>
            <a:xfrm>
              <a:off x="111" y="4285294"/>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894" y="2211024"/>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532" y="2910141"/>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0" y="3583895"/>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0" y="1544362"/>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75015" y="1544362"/>
            <a:ext cx="3597314" cy="3418200"/>
            <a:chOff x="-1532" y="1544362"/>
            <a:chExt cx="3773862" cy="3418200"/>
          </a:xfrm>
          <a:solidFill>
            <a:srgbClr val="A5A5A6">
              <a:alpha val="70000"/>
            </a:srgbClr>
          </a:solidFill>
        </p:grpSpPr>
        <p:sp>
          <p:nvSpPr>
            <p:cNvPr id="44" name="Rectangle 43"/>
            <p:cNvSpPr/>
            <p:nvPr/>
          </p:nvSpPr>
          <p:spPr>
            <a:xfrm>
              <a:off x="111" y="4285294"/>
              <a:ext cx="3768436" cy="677268"/>
            </a:xfrm>
            <a:prstGeom prst="rect">
              <a:avLst/>
            </a:prstGeom>
            <a:solidFill>
              <a:srgbClr val="44444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894" y="2211024"/>
              <a:ext cx="3768436" cy="677268"/>
            </a:xfrm>
            <a:prstGeom prst="rect">
              <a:avLst/>
            </a:prstGeom>
            <a:solidFill>
              <a:srgbClr val="44444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532" y="2910141"/>
              <a:ext cx="3768436" cy="640767"/>
            </a:xfrm>
            <a:prstGeom prst="rect">
              <a:avLst/>
            </a:prstGeom>
            <a:solidFill>
              <a:srgbClr val="44444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0" y="3583895"/>
              <a:ext cx="3768436" cy="677268"/>
            </a:xfrm>
            <a:prstGeom prst="rect">
              <a:avLst/>
            </a:prstGeom>
            <a:solidFill>
              <a:srgbClr val="44444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1544362"/>
              <a:ext cx="3768436" cy="640767"/>
            </a:xfrm>
            <a:prstGeom prst="rect">
              <a:avLst/>
            </a:prstGeom>
            <a:solidFill>
              <a:srgbClr val="44444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31</a:t>
            </a:fld>
            <a:endParaRPr dirty="0">
              <a:solidFill>
                <a:schemeClr val="bg1"/>
              </a:solidFill>
              <a:latin typeface="Montserrat"/>
              <a:ea typeface="Montserrat"/>
              <a:cs typeface="Montserrat"/>
              <a:sym typeface="Montserrat"/>
            </a:endParaRPr>
          </a:p>
        </p:txBody>
      </p:sp>
      <p:sp>
        <p:nvSpPr>
          <p:cNvPr id="5" name="Rectangle 4"/>
          <p:cNvSpPr/>
          <p:nvPr/>
        </p:nvSpPr>
        <p:spPr>
          <a:xfrm>
            <a:off x="209133" y="1450649"/>
            <a:ext cx="3370315"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a:solidFill>
                  <a:schemeClr val="bg1"/>
                </a:solidFill>
                <a:latin typeface="Glacial Indifference" charset="0"/>
                <a:ea typeface="Glacial Indifference" charset="0"/>
                <a:cs typeface="Glacial Indifference" charset="0"/>
              </a:rPr>
              <a:t>Consumer are saturated by other fitness related services and may be resistant to adopt FLEXIT</a:t>
            </a:r>
            <a:endParaRPr lang="en-US" sz="1200" dirty="0">
              <a:solidFill>
                <a:schemeClr val="bg1"/>
              </a:solidFill>
              <a:latin typeface="Glacial Indifference" charset="0"/>
              <a:ea typeface="Glacial Indifference" charset="0"/>
              <a:cs typeface="Glacial Indifference" charset="0"/>
            </a:endParaRPr>
          </a:p>
        </p:txBody>
      </p:sp>
      <p:sp>
        <p:nvSpPr>
          <p:cNvPr id="24" name="Rectangle 23"/>
          <p:cNvSpPr/>
          <p:nvPr/>
        </p:nvSpPr>
        <p:spPr>
          <a:xfrm>
            <a:off x="289323" y="2955698"/>
            <a:ext cx="3290126"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Gyms are resistant to working with a new player in the space</a:t>
            </a:r>
            <a:endParaRPr lang="en-US" sz="1200" dirty="0">
              <a:solidFill>
                <a:schemeClr val="bg1"/>
              </a:solidFill>
              <a:latin typeface="Glacial Indifference" charset="0"/>
              <a:ea typeface="Glacial Indifference" charset="0"/>
              <a:cs typeface="Glacial Indifference" charset="0"/>
            </a:endParaRPr>
          </a:p>
        </p:txBody>
      </p:sp>
      <p:sp>
        <p:nvSpPr>
          <p:cNvPr id="25" name="Rectangle 24"/>
          <p:cNvSpPr/>
          <p:nvPr/>
        </p:nvSpPr>
        <p:spPr>
          <a:xfrm>
            <a:off x="322558" y="3555532"/>
            <a:ext cx="3290126" cy="752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Low barriers to entry increases competition</a:t>
            </a:r>
            <a:endParaRPr lang="en-US" sz="1200" dirty="0">
              <a:solidFill>
                <a:schemeClr val="bg1"/>
              </a:solidFill>
              <a:latin typeface="Glacial Indifference" charset="0"/>
              <a:ea typeface="Glacial Indifference" charset="0"/>
              <a:cs typeface="Glacial Indifference" charset="0"/>
            </a:endParaRPr>
          </a:p>
        </p:txBody>
      </p:sp>
      <p:sp>
        <p:nvSpPr>
          <p:cNvPr id="28" name="Rectangle 27"/>
          <p:cNvSpPr/>
          <p:nvPr/>
        </p:nvSpPr>
        <p:spPr>
          <a:xfrm>
            <a:off x="321692" y="4231224"/>
            <a:ext cx="3290126" cy="7406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Increasingly noisy ecosystem</a:t>
            </a:r>
            <a:endParaRPr lang="en-US" sz="1200" dirty="0">
              <a:solidFill>
                <a:schemeClr val="bg1"/>
              </a:solidFill>
              <a:latin typeface="Glacial Indifference" charset="0"/>
              <a:ea typeface="Glacial Indifference" charset="0"/>
              <a:cs typeface="Glacial Indifference" charset="0"/>
            </a:endParaRPr>
          </a:p>
        </p:txBody>
      </p:sp>
      <p:sp>
        <p:nvSpPr>
          <p:cNvPr id="23" name="Rectangle 22"/>
          <p:cNvSpPr/>
          <p:nvPr/>
        </p:nvSpPr>
        <p:spPr>
          <a:xfrm>
            <a:off x="5078733" y="2164418"/>
            <a:ext cx="3749039"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 is designed to bring new users and prospective members that will offset losses in membership</a:t>
            </a:r>
            <a:endParaRPr lang="en-US" sz="1200" dirty="0">
              <a:solidFill>
                <a:schemeClr val="bg1"/>
              </a:solidFill>
              <a:latin typeface="Glacial Indifference" charset="0"/>
              <a:ea typeface="Glacial Indifference" charset="0"/>
              <a:cs typeface="Glacial Indifference" charset="0"/>
            </a:endParaRPr>
          </a:p>
        </p:txBody>
      </p:sp>
      <p:sp>
        <p:nvSpPr>
          <p:cNvPr id="26" name="Rectangle 25"/>
          <p:cNvSpPr/>
          <p:nvPr/>
        </p:nvSpPr>
        <p:spPr>
          <a:xfrm>
            <a:off x="5136888" y="2932182"/>
            <a:ext cx="3749039"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FLEXIT’s corporate team has deep industry success, expertise and C-level relationships at the biggest national gym chains in the country</a:t>
            </a:r>
          </a:p>
        </p:txBody>
      </p:sp>
      <p:sp>
        <p:nvSpPr>
          <p:cNvPr id="31" name="Rectangle 30"/>
          <p:cNvSpPr/>
          <p:nvPr/>
        </p:nvSpPr>
        <p:spPr>
          <a:xfrm>
            <a:off x="5077867" y="3554093"/>
            <a:ext cx="3749039" cy="7545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FLEXIT’s competitive advantage is its deep industry relationships and existing soft commitments and industry knowledge</a:t>
            </a:r>
          </a:p>
        </p:txBody>
      </p:sp>
      <p:sp>
        <p:nvSpPr>
          <p:cNvPr id="32" name="Rectangle 31"/>
          <p:cNvSpPr/>
          <p:nvPr/>
        </p:nvSpPr>
        <p:spPr>
          <a:xfrm>
            <a:off x="5078733" y="4267084"/>
            <a:ext cx="3749039" cy="740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 fills a niche segment of the market and addresses and untapped need</a:t>
            </a:r>
          </a:p>
        </p:txBody>
      </p:sp>
      <p:sp>
        <p:nvSpPr>
          <p:cNvPr id="34" name="Shape 416"/>
          <p:cNvSpPr txBox="1"/>
          <p:nvPr/>
        </p:nvSpPr>
        <p:spPr>
          <a:xfrm>
            <a:off x="457200" y="274320"/>
            <a:ext cx="5473187" cy="568651"/>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buNone/>
              <a:tabLst>
                <a:tab pos="1306513" algn="l"/>
              </a:tabLst>
            </a:pPr>
            <a:r>
              <a:rPr lang="en-US" sz="2400" b="1" dirty="0" smtClean="0">
                <a:solidFill>
                  <a:schemeClr val="bg1"/>
                </a:solidFill>
                <a:latin typeface="Glacial Indifference" charset="0"/>
                <a:ea typeface="Glacial Indifference" charset="0"/>
                <a:cs typeface="Glacial Indifference" charset="0"/>
                <a:sym typeface="Montserrat Medium"/>
              </a:rPr>
              <a:t>What about the platform’s risks?</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37" name="Rectangle 36"/>
          <p:cNvSpPr/>
          <p:nvPr/>
        </p:nvSpPr>
        <p:spPr>
          <a:xfrm>
            <a:off x="461312" y="978112"/>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Risks</a:t>
            </a:r>
            <a:endParaRPr lang="en-US" sz="1800" b="1" dirty="0">
              <a:solidFill>
                <a:schemeClr val="bg1"/>
              </a:solidFill>
              <a:latin typeface="Glacial Indifference" charset="0"/>
              <a:ea typeface="Glacial Indifference" charset="0"/>
              <a:cs typeface="Glacial Indifference" charset="0"/>
            </a:endParaRPr>
          </a:p>
        </p:txBody>
      </p:sp>
      <p:sp>
        <p:nvSpPr>
          <p:cNvPr id="39" name="Rectangle 38"/>
          <p:cNvSpPr/>
          <p:nvPr/>
        </p:nvSpPr>
        <p:spPr>
          <a:xfrm>
            <a:off x="5109503" y="919119"/>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Mitigants</a:t>
            </a:r>
            <a:endParaRPr lang="en-US" sz="1800" b="1" dirty="0">
              <a:solidFill>
                <a:schemeClr val="bg1"/>
              </a:solidFill>
              <a:latin typeface="Glacial Indifference" charset="0"/>
              <a:ea typeface="Glacial Indifference" charset="0"/>
              <a:cs typeface="Glacial Indifference" charset="0"/>
            </a:endParaRPr>
          </a:p>
        </p:txBody>
      </p:sp>
      <p:cxnSp>
        <p:nvCxnSpPr>
          <p:cNvPr id="3" name="Straight Arrow Connector 2"/>
          <p:cNvCxnSpPr/>
          <p:nvPr/>
        </p:nvCxnSpPr>
        <p:spPr>
          <a:xfrm flipV="1">
            <a:off x="4003591" y="2474978"/>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993928" y="3159138"/>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983053" y="3876034"/>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979515" y="4592931"/>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
        <p:nvSpPr>
          <p:cNvPr id="29" name="Rectangle 28"/>
          <p:cNvSpPr/>
          <p:nvPr/>
        </p:nvSpPr>
        <p:spPr>
          <a:xfrm>
            <a:off x="304800" y="2134306"/>
            <a:ext cx="3290126"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Gyms are resistant to adopting FLEXIT because it may cannibalize membership-bases</a:t>
            </a:r>
            <a:endParaRPr lang="en-US" sz="1200" dirty="0">
              <a:solidFill>
                <a:schemeClr val="bg1"/>
              </a:solidFill>
              <a:latin typeface="Glacial Indifference" charset="0"/>
              <a:ea typeface="Glacial Indifference" charset="0"/>
              <a:cs typeface="Glacial Indifference" charset="0"/>
            </a:endParaRPr>
          </a:p>
        </p:txBody>
      </p:sp>
      <p:sp>
        <p:nvSpPr>
          <p:cNvPr id="36" name="Rectangle 35"/>
          <p:cNvSpPr/>
          <p:nvPr/>
        </p:nvSpPr>
        <p:spPr>
          <a:xfrm>
            <a:off x="5061131" y="1475035"/>
            <a:ext cx="3749039"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FLEXIT’s customer acquisition strategy is designed to promote its value proposition using a compressive approach</a:t>
            </a:r>
            <a:endParaRPr lang="en-US" sz="1200" dirty="0">
              <a:solidFill>
                <a:schemeClr val="bg1"/>
              </a:solidFill>
              <a:latin typeface="Glacial Indifference" charset="0"/>
              <a:ea typeface="Glacial Indifference" charset="0"/>
              <a:cs typeface="Glacial Indifference" charset="0"/>
            </a:endParaRPr>
          </a:p>
        </p:txBody>
      </p:sp>
      <p:cxnSp>
        <p:nvCxnSpPr>
          <p:cNvPr id="38" name="Straight Arrow Connector 37"/>
          <p:cNvCxnSpPr/>
          <p:nvPr/>
        </p:nvCxnSpPr>
        <p:spPr>
          <a:xfrm flipV="1">
            <a:off x="3993928" y="1839056"/>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441294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 name="Picture 39"/>
          <p:cNvPicPr>
            <a:picLocks noChangeAspect="1"/>
          </p:cNvPicPr>
          <p:nvPr/>
        </p:nvPicPr>
        <p:blipFill rotWithShape="1">
          <a:blip r:embed="rId3"/>
          <a:srcRect t="10710" r="642" b="6073"/>
          <a:stretch/>
        </p:blipFill>
        <p:spPr>
          <a:xfrm flipH="1">
            <a:off x="0" y="0"/>
            <a:ext cx="9159498" cy="5143500"/>
          </a:xfrm>
          <a:prstGeom prst="rect">
            <a:avLst/>
          </a:prstGeom>
        </p:spPr>
      </p:pic>
      <p:grpSp>
        <p:nvGrpSpPr>
          <p:cNvPr id="43" name="Group 42"/>
          <p:cNvGrpSpPr/>
          <p:nvPr/>
        </p:nvGrpSpPr>
        <p:grpSpPr>
          <a:xfrm>
            <a:off x="5095625" y="1553441"/>
            <a:ext cx="3790302" cy="3418200"/>
            <a:chOff x="-1532" y="1544362"/>
            <a:chExt cx="3773862" cy="3418200"/>
          </a:xfrm>
          <a:solidFill>
            <a:srgbClr val="00B4D2">
              <a:alpha val="70000"/>
            </a:srgbClr>
          </a:solidFill>
        </p:grpSpPr>
        <p:sp>
          <p:nvSpPr>
            <p:cNvPr id="50" name="Rectangle 49"/>
            <p:cNvSpPr/>
            <p:nvPr/>
          </p:nvSpPr>
          <p:spPr>
            <a:xfrm>
              <a:off x="111" y="4285294"/>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894" y="2211024"/>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532" y="2910141"/>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0" y="3583895"/>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0" y="1544362"/>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75015" y="1544362"/>
            <a:ext cx="3597314" cy="3418200"/>
            <a:chOff x="-1532" y="1544362"/>
            <a:chExt cx="3773862" cy="3418200"/>
          </a:xfrm>
          <a:solidFill>
            <a:srgbClr val="A5A5A6">
              <a:alpha val="70000"/>
            </a:srgbClr>
          </a:solidFill>
        </p:grpSpPr>
        <p:sp>
          <p:nvSpPr>
            <p:cNvPr id="44" name="Rectangle 43"/>
            <p:cNvSpPr/>
            <p:nvPr/>
          </p:nvSpPr>
          <p:spPr>
            <a:xfrm>
              <a:off x="111" y="4285294"/>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894" y="2211024"/>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532" y="2910141"/>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0" y="3583895"/>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1544362"/>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32</a:t>
            </a:fld>
            <a:endParaRPr dirty="0">
              <a:solidFill>
                <a:schemeClr val="bg1"/>
              </a:solidFill>
              <a:latin typeface="Montserrat"/>
              <a:ea typeface="Montserrat"/>
              <a:cs typeface="Montserrat"/>
              <a:sym typeface="Montserrat"/>
            </a:endParaRPr>
          </a:p>
        </p:txBody>
      </p:sp>
      <p:sp>
        <p:nvSpPr>
          <p:cNvPr id="5" name="Rectangle 4"/>
          <p:cNvSpPr/>
          <p:nvPr/>
        </p:nvSpPr>
        <p:spPr>
          <a:xfrm>
            <a:off x="209133" y="1450649"/>
            <a:ext cx="3370315"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a:solidFill>
                  <a:schemeClr val="bg1"/>
                </a:solidFill>
                <a:latin typeface="Glacial Indifference" charset="0"/>
                <a:ea typeface="Glacial Indifference" charset="0"/>
                <a:cs typeface="Glacial Indifference" charset="0"/>
              </a:rPr>
              <a:t>Consumer are saturated by other fitness related services and may be resistant to adopt FLEXIT</a:t>
            </a:r>
            <a:endParaRPr lang="en-US" sz="1200" dirty="0">
              <a:solidFill>
                <a:schemeClr val="bg1"/>
              </a:solidFill>
              <a:latin typeface="Glacial Indifference" charset="0"/>
              <a:ea typeface="Glacial Indifference" charset="0"/>
              <a:cs typeface="Glacial Indifference" charset="0"/>
            </a:endParaRPr>
          </a:p>
        </p:txBody>
      </p:sp>
      <p:sp>
        <p:nvSpPr>
          <p:cNvPr id="24" name="Rectangle 23"/>
          <p:cNvSpPr/>
          <p:nvPr/>
        </p:nvSpPr>
        <p:spPr>
          <a:xfrm>
            <a:off x="289323" y="2955698"/>
            <a:ext cx="3290126"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Gyms are resistant to working with a new player in the space</a:t>
            </a:r>
            <a:endParaRPr lang="en-US" sz="1200" dirty="0">
              <a:solidFill>
                <a:schemeClr val="bg1"/>
              </a:solidFill>
              <a:latin typeface="Glacial Indifference" charset="0"/>
              <a:ea typeface="Glacial Indifference" charset="0"/>
              <a:cs typeface="Glacial Indifference" charset="0"/>
            </a:endParaRPr>
          </a:p>
        </p:txBody>
      </p:sp>
      <p:sp>
        <p:nvSpPr>
          <p:cNvPr id="25" name="Rectangle 24"/>
          <p:cNvSpPr/>
          <p:nvPr/>
        </p:nvSpPr>
        <p:spPr>
          <a:xfrm>
            <a:off x="322558" y="3555532"/>
            <a:ext cx="3290126" cy="752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Low barriers to entry increases competition</a:t>
            </a:r>
            <a:endParaRPr lang="en-US" sz="1200" dirty="0">
              <a:solidFill>
                <a:schemeClr val="bg1"/>
              </a:solidFill>
              <a:latin typeface="Glacial Indifference" charset="0"/>
              <a:ea typeface="Glacial Indifference" charset="0"/>
              <a:cs typeface="Glacial Indifference" charset="0"/>
            </a:endParaRPr>
          </a:p>
        </p:txBody>
      </p:sp>
      <p:sp>
        <p:nvSpPr>
          <p:cNvPr id="28" name="Rectangle 27"/>
          <p:cNvSpPr/>
          <p:nvPr/>
        </p:nvSpPr>
        <p:spPr>
          <a:xfrm>
            <a:off x="321692" y="4231224"/>
            <a:ext cx="3290126" cy="7406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Increasingly noisy ecosystem</a:t>
            </a:r>
            <a:endParaRPr lang="en-US" sz="1200" dirty="0">
              <a:solidFill>
                <a:schemeClr val="bg1"/>
              </a:solidFill>
              <a:latin typeface="Glacial Indifference" charset="0"/>
              <a:ea typeface="Glacial Indifference" charset="0"/>
              <a:cs typeface="Glacial Indifference" charset="0"/>
            </a:endParaRPr>
          </a:p>
        </p:txBody>
      </p:sp>
      <p:sp>
        <p:nvSpPr>
          <p:cNvPr id="23" name="Rectangle 22"/>
          <p:cNvSpPr/>
          <p:nvPr/>
        </p:nvSpPr>
        <p:spPr>
          <a:xfrm>
            <a:off x="5078733" y="2164418"/>
            <a:ext cx="3749039"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 is designed to bring new users and prospective members that will offset losses in membership</a:t>
            </a:r>
            <a:endParaRPr lang="en-US" sz="1200" dirty="0">
              <a:solidFill>
                <a:schemeClr val="bg1"/>
              </a:solidFill>
              <a:latin typeface="Glacial Indifference" charset="0"/>
              <a:ea typeface="Glacial Indifference" charset="0"/>
              <a:cs typeface="Glacial Indifference" charset="0"/>
            </a:endParaRPr>
          </a:p>
        </p:txBody>
      </p:sp>
      <p:sp>
        <p:nvSpPr>
          <p:cNvPr id="26" name="Rectangle 25"/>
          <p:cNvSpPr/>
          <p:nvPr/>
        </p:nvSpPr>
        <p:spPr>
          <a:xfrm>
            <a:off x="5136888" y="2932182"/>
            <a:ext cx="3749039"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FLEXIT’s corporate team has deep industry success, expertise and C-level relationships at the biggest national gym chains in the country</a:t>
            </a:r>
          </a:p>
        </p:txBody>
      </p:sp>
      <p:sp>
        <p:nvSpPr>
          <p:cNvPr id="31" name="Rectangle 30"/>
          <p:cNvSpPr/>
          <p:nvPr/>
        </p:nvSpPr>
        <p:spPr>
          <a:xfrm>
            <a:off x="5077867" y="3554093"/>
            <a:ext cx="3749039" cy="7545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FLEXIT’s competitive advantage is its deep industry relationships and existing soft commitments and industry knowledge</a:t>
            </a:r>
          </a:p>
        </p:txBody>
      </p:sp>
      <p:sp>
        <p:nvSpPr>
          <p:cNvPr id="32" name="Rectangle 31"/>
          <p:cNvSpPr/>
          <p:nvPr/>
        </p:nvSpPr>
        <p:spPr>
          <a:xfrm>
            <a:off x="5078733" y="4267084"/>
            <a:ext cx="3749039" cy="740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 fills a niche segment of the market and addresses and untapped need</a:t>
            </a:r>
          </a:p>
        </p:txBody>
      </p:sp>
      <p:sp>
        <p:nvSpPr>
          <p:cNvPr id="34" name="Shape 416"/>
          <p:cNvSpPr txBox="1"/>
          <p:nvPr/>
        </p:nvSpPr>
        <p:spPr>
          <a:xfrm>
            <a:off x="457200" y="274320"/>
            <a:ext cx="5473187" cy="568651"/>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buNone/>
              <a:tabLst>
                <a:tab pos="1306513" algn="l"/>
              </a:tabLst>
            </a:pPr>
            <a:r>
              <a:rPr lang="en-US" sz="2400" b="1" dirty="0" smtClean="0">
                <a:solidFill>
                  <a:schemeClr val="bg1"/>
                </a:solidFill>
                <a:latin typeface="Glacial Indifference" charset="0"/>
                <a:ea typeface="Glacial Indifference" charset="0"/>
                <a:cs typeface="Glacial Indifference" charset="0"/>
                <a:sym typeface="Montserrat Medium"/>
              </a:rPr>
              <a:t>What about the platform’s risks?</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37" name="Rectangle 36"/>
          <p:cNvSpPr/>
          <p:nvPr/>
        </p:nvSpPr>
        <p:spPr>
          <a:xfrm>
            <a:off x="461312" y="978112"/>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Risks</a:t>
            </a:r>
            <a:endParaRPr lang="en-US" sz="1800" b="1" dirty="0">
              <a:solidFill>
                <a:schemeClr val="bg1"/>
              </a:solidFill>
              <a:latin typeface="Glacial Indifference" charset="0"/>
              <a:ea typeface="Glacial Indifference" charset="0"/>
              <a:cs typeface="Glacial Indifference" charset="0"/>
            </a:endParaRPr>
          </a:p>
        </p:txBody>
      </p:sp>
      <p:sp>
        <p:nvSpPr>
          <p:cNvPr id="39" name="Rectangle 38"/>
          <p:cNvSpPr/>
          <p:nvPr/>
        </p:nvSpPr>
        <p:spPr>
          <a:xfrm>
            <a:off x="5109503" y="919119"/>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Mitigants</a:t>
            </a:r>
            <a:endParaRPr lang="en-US" sz="1800" b="1" dirty="0">
              <a:solidFill>
                <a:schemeClr val="bg1"/>
              </a:solidFill>
              <a:latin typeface="Glacial Indifference" charset="0"/>
              <a:ea typeface="Glacial Indifference" charset="0"/>
              <a:cs typeface="Glacial Indifference" charset="0"/>
            </a:endParaRPr>
          </a:p>
        </p:txBody>
      </p:sp>
      <p:cxnSp>
        <p:nvCxnSpPr>
          <p:cNvPr id="3" name="Straight Arrow Connector 2"/>
          <p:cNvCxnSpPr/>
          <p:nvPr/>
        </p:nvCxnSpPr>
        <p:spPr>
          <a:xfrm flipV="1">
            <a:off x="4003591" y="2474978"/>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993928" y="3159138"/>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983053" y="3876034"/>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979515" y="4592931"/>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
        <p:nvSpPr>
          <p:cNvPr id="29" name="Rectangle 28"/>
          <p:cNvSpPr/>
          <p:nvPr/>
        </p:nvSpPr>
        <p:spPr>
          <a:xfrm>
            <a:off x="304800" y="2134306"/>
            <a:ext cx="3290126"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Gyms are resistant to adopting FLEXIT because it may cannibalize membership-bases</a:t>
            </a:r>
            <a:endParaRPr lang="en-US" sz="1200" dirty="0">
              <a:solidFill>
                <a:schemeClr val="bg1"/>
              </a:solidFill>
              <a:latin typeface="Glacial Indifference" charset="0"/>
              <a:ea typeface="Glacial Indifference" charset="0"/>
              <a:cs typeface="Glacial Indifference" charset="0"/>
            </a:endParaRPr>
          </a:p>
        </p:txBody>
      </p:sp>
      <p:sp>
        <p:nvSpPr>
          <p:cNvPr id="36" name="Rectangle 35"/>
          <p:cNvSpPr/>
          <p:nvPr/>
        </p:nvSpPr>
        <p:spPr>
          <a:xfrm>
            <a:off x="5061131" y="1475035"/>
            <a:ext cx="3749039"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FLEXIT’s customer acquisition strategy is designed to promote its value proposition using a compressive approach</a:t>
            </a:r>
            <a:endParaRPr lang="en-US" sz="1200" dirty="0">
              <a:solidFill>
                <a:schemeClr val="bg1"/>
              </a:solidFill>
              <a:latin typeface="Glacial Indifference" charset="0"/>
              <a:ea typeface="Glacial Indifference" charset="0"/>
              <a:cs typeface="Glacial Indifference" charset="0"/>
            </a:endParaRPr>
          </a:p>
        </p:txBody>
      </p:sp>
      <p:cxnSp>
        <p:nvCxnSpPr>
          <p:cNvPr id="38" name="Straight Arrow Connector 37"/>
          <p:cNvCxnSpPr/>
          <p:nvPr/>
        </p:nvCxnSpPr>
        <p:spPr>
          <a:xfrm flipV="1">
            <a:off x="3993928" y="1839056"/>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1697468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5A5A6"/>
        </a:solidFill>
        <a:effectLst/>
      </p:bgPr>
    </p:bg>
    <p:spTree>
      <p:nvGrpSpPr>
        <p:cNvPr id="1" name="Shape 404"/>
        <p:cNvGrpSpPr/>
        <p:nvPr/>
      </p:nvGrpSpPr>
      <p:grpSpPr>
        <a:xfrm>
          <a:off x="0" y="0"/>
          <a:ext cx="0" cy="0"/>
          <a:chOff x="0" y="0"/>
          <a:chExt cx="0" cy="0"/>
        </a:xfrm>
      </p:grpSpPr>
      <p:pic>
        <p:nvPicPr>
          <p:cNvPr id="9" name="Picture 8"/>
          <p:cNvPicPr>
            <a:picLocks noChangeAspect="1"/>
          </p:cNvPicPr>
          <p:nvPr/>
        </p:nvPicPr>
        <p:blipFill rotWithShape="1">
          <a:blip r:embed="rId3"/>
          <a:srcRect t="10710" r="642" b="6802"/>
          <a:stretch/>
        </p:blipFill>
        <p:spPr>
          <a:xfrm flipH="1">
            <a:off x="0" y="0"/>
            <a:ext cx="9159498" cy="5098473"/>
          </a:xfrm>
          <a:prstGeom prst="rect">
            <a:avLst/>
          </a:prstGeom>
        </p:spPr>
      </p:pic>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33</a:t>
            </a:fld>
            <a:endParaRPr dirty="0">
              <a:solidFill>
                <a:schemeClr val="bg1"/>
              </a:solidFill>
              <a:latin typeface="Montserrat"/>
              <a:ea typeface="Montserrat"/>
              <a:cs typeface="Montserrat"/>
              <a:sym typeface="Montserrat"/>
            </a:endParaRPr>
          </a:p>
        </p:txBody>
      </p:sp>
      <p:sp>
        <p:nvSpPr>
          <p:cNvPr id="37" name="Rectangle 36"/>
          <p:cNvSpPr/>
          <p:nvPr/>
        </p:nvSpPr>
        <p:spPr>
          <a:xfrm>
            <a:off x="288378" y="795118"/>
            <a:ext cx="8463614"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has an aggressive plan for scaling its gym portfolio</a:t>
            </a:r>
          </a:p>
        </p:txBody>
      </p:sp>
      <p:sp>
        <p:nvSpPr>
          <p:cNvPr id="35" name="TextBox 3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a:t>
            </a:r>
            <a:r>
              <a:rPr lang="en-US" sz="900" b="1" dirty="0" smtClean="0">
                <a:solidFill>
                  <a:schemeClr val="bg1"/>
                </a:solidFill>
                <a:latin typeface="Glacial Indifference" charset="0"/>
                <a:ea typeface="Glacial Indifference" charset="0"/>
                <a:cs typeface="Glacial Indifference" charset="0"/>
              </a:rPr>
              <a:t> | </a:t>
            </a:r>
            <a:r>
              <a:rPr lang="en-US" sz="900" dirty="0" smtClean="0">
                <a:solidFill>
                  <a:schemeClr val="bg1"/>
                </a:solidFill>
                <a:latin typeface="Glacial Indifference" charset="0"/>
                <a:ea typeface="Glacial Indifference" charset="0"/>
                <a:cs typeface="Glacial Indifference" charset="0"/>
              </a:rPr>
              <a:t>SOLUTION</a:t>
            </a:r>
            <a:r>
              <a:rPr lang="en-US" sz="900" b="1" dirty="0" smtClean="0">
                <a:solidFill>
                  <a:schemeClr val="bg1"/>
                </a:solidFill>
                <a:latin typeface="Glacial Indifference" charset="0"/>
                <a:ea typeface="Glacial Indifference" charset="0"/>
                <a:cs typeface="Glacial Indifference" charset="0"/>
              </a:rPr>
              <a:t> | BUSINESS</a:t>
            </a:r>
            <a:endParaRPr lang="en-US" sz="900" b="1" dirty="0">
              <a:solidFill>
                <a:schemeClr val="bg1"/>
              </a:solidFill>
              <a:latin typeface="Glacial Indifference" charset="0"/>
              <a:ea typeface="Glacial Indifference" charset="0"/>
              <a:cs typeface="Glacial Indifference" charset="0"/>
            </a:endParaRPr>
          </a:p>
        </p:txBody>
      </p:sp>
      <p:graphicFrame>
        <p:nvGraphicFramePr>
          <p:cNvPr id="2" name="Table 1"/>
          <p:cNvGraphicFramePr>
            <a:graphicFrameLocks noGrp="1"/>
          </p:cNvGraphicFramePr>
          <p:nvPr>
            <p:extLst>
              <p:ext uri="{D42A27DB-BD31-4B8C-83A1-F6EECF244321}">
                <p14:modId xmlns:p14="http://schemas.microsoft.com/office/powerpoint/2010/main" val="768099570"/>
              </p:ext>
            </p:extLst>
          </p:nvPr>
        </p:nvGraphicFramePr>
        <p:xfrm>
          <a:off x="938373" y="2338496"/>
          <a:ext cx="7163623" cy="1445874"/>
        </p:xfrm>
        <a:graphic>
          <a:graphicData uri="http://schemas.openxmlformats.org/drawingml/2006/table">
            <a:tbl>
              <a:tblPr firstRow="1" bandRow="1">
                <a:tableStyleId>{5A111915-BE36-4E01-A7E5-04B1672EAD32}</a:tableStyleId>
              </a:tblPr>
              <a:tblGrid>
                <a:gridCol w="2004880"/>
                <a:gridCol w="1039811"/>
                <a:gridCol w="1022889"/>
                <a:gridCol w="898901"/>
                <a:gridCol w="1038387"/>
                <a:gridCol w="1158755"/>
              </a:tblGrid>
              <a:tr h="411509">
                <a:tc>
                  <a:txBody>
                    <a:bodyPr/>
                    <a:lstStyle/>
                    <a:p>
                      <a:r>
                        <a:rPr lang="en-US" sz="1600" dirty="0" smtClean="0">
                          <a:solidFill>
                            <a:schemeClr val="bg1"/>
                          </a:solidFill>
                          <a:latin typeface="Glacial Indifference" charset="0"/>
                          <a:ea typeface="Glacial Indifference" charset="0"/>
                          <a:cs typeface="Glacial Indifference" charset="0"/>
                        </a:rPr>
                        <a:t>FYE JUNE</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rgbClr val="252525"/>
                      </a:solid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FY2019</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rgbClr val="252525"/>
                      </a:solid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rgbClr val="252525"/>
                      </a:solid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FY2021</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rgbClr val="252525"/>
                      </a:solid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FY2022</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rgbClr val="252525"/>
                      </a:solid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FY2023</a:t>
                      </a:r>
                    </a:p>
                  </a:txBody>
                  <a:tcPr anchor="ctr">
                    <a:lnL w="12700" cap="flat" cmpd="sng" algn="ctr">
                      <a:solidFill>
                        <a:srgbClr val="252525"/>
                      </a:solid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r>
              <a:tr h="442646">
                <a:tc>
                  <a:txBody>
                    <a:bodyPr/>
                    <a:lstStyle/>
                    <a:p>
                      <a:r>
                        <a:rPr lang="en-US" sz="1600" b="1" dirty="0" smtClean="0">
                          <a:solidFill>
                            <a:schemeClr val="bg1"/>
                          </a:solidFill>
                          <a:latin typeface="Glacial Indifference" charset="0"/>
                          <a:ea typeface="Glacial Indifference" charset="0"/>
                          <a:cs typeface="Glacial Indifference" charset="0"/>
                        </a:rPr>
                        <a:t>Gyms on </a:t>
                      </a:r>
                      <a:r>
                        <a:rPr lang="en-US" sz="1600" b="1" dirty="0" err="1" smtClean="0">
                          <a:solidFill>
                            <a:schemeClr val="bg1"/>
                          </a:solidFill>
                          <a:latin typeface="Glacial Indifference" charset="0"/>
                          <a:ea typeface="Glacial Indifference" charset="0"/>
                          <a:cs typeface="Glacial Indifference" charset="0"/>
                        </a:rPr>
                        <a:t>FlexIt</a:t>
                      </a:r>
                      <a:endParaRPr lang="en-US" sz="1600" b="1" dirty="0">
                        <a:solidFill>
                          <a:schemeClr val="bg1"/>
                        </a:solidFill>
                        <a:latin typeface="Glacial Indifference" charset="0"/>
                        <a:ea typeface="Glacial Indifference" charset="0"/>
                        <a:cs typeface="Glacial Indifference" charset="0"/>
                      </a:endParaRPr>
                    </a:p>
                  </a:txBody>
                  <a:tcPr anchor="ctr">
                    <a:lnL w="12700" cap="flat" cmpd="sng" algn="ctr">
                      <a:solidFill>
                        <a:srgbClr val="252525"/>
                      </a:solid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240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rgbClr val="25252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840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2,040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3,840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6,240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r>
              <a:tr h="591719">
                <a:tc>
                  <a:txBody>
                    <a:bodyPr/>
                    <a:lstStyle/>
                    <a:p>
                      <a:r>
                        <a:rPr lang="en-US" sz="1600" b="1" dirty="0" smtClean="0">
                          <a:solidFill>
                            <a:schemeClr val="bg1"/>
                          </a:solidFill>
                          <a:latin typeface="Glacial Indifference" charset="0"/>
                          <a:ea typeface="Glacial Indifference" charset="0"/>
                          <a:cs typeface="Glacial Indifference" charset="0"/>
                        </a:rPr>
                        <a:t>Gyms Signed Up</a:t>
                      </a:r>
                      <a:endParaRPr lang="en-US" sz="1600" b="1" dirty="0">
                        <a:solidFill>
                          <a:schemeClr val="bg1"/>
                        </a:solidFill>
                        <a:latin typeface="Glacial Indifference" charset="0"/>
                        <a:ea typeface="Glacial Indifference" charset="0"/>
                        <a:cs typeface="Glacial Indifference" charset="0"/>
                      </a:endParaRPr>
                    </a:p>
                  </a:txBody>
                  <a:tcPr anchor="ctr">
                    <a:lnL w="12700" cap="flat" cmpd="sng" algn="ctr">
                      <a:solidFill>
                        <a:srgbClr val="252525"/>
                      </a:solid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220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rgbClr val="2525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600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1,200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1,800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2,400</a:t>
                      </a:r>
                    </a:p>
                  </a:txBody>
                  <a:tcPr anchor="ctr">
                    <a:lnL w="12700" cap="flat" cmpd="sng" algn="ctr">
                      <a:noFill/>
                      <a:prstDash val="solid"/>
                      <a:round/>
                      <a:headEnd type="none" w="med" len="med"/>
                      <a:tailEnd type="none" w="med" len="med"/>
                    </a:lnL>
                    <a:lnR w="12700" cap="flat" cmpd="sng" algn="ctr">
                      <a:solidFill>
                        <a:srgbClr val="25252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02403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34</a:t>
            </a:fld>
            <a:endParaRPr dirty="0">
              <a:solidFill>
                <a:schemeClr val="bg1"/>
              </a:solidFill>
              <a:latin typeface="Montserrat"/>
              <a:ea typeface="Montserrat"/>
              <a:cs typeface="Montserrat"/>
              <a:sym typeface="Montserrat"/>
            </a:endParaRPr>
          </a:p>
        </p:txBody>
      </p:sp>
      <p:sp>
        <p:nvSpPr>
          <p:cNvPr id="52" name="TextBox 51"/>
          <p:cNvSpPr txBox="1"/>
          <p:nvPr/>
        </p:nvSpPr>
        <p:spPr>
          <a:xfrm>
            <a:off x="457201" y="457200"/>
            <a:ext cx="573552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By the numbers</a:t>
            </a:r>
            <a:endParaRPr lang="en-US" sz="2400" b="1" dirty="0">
              <a:solidFill>
                <a:schemeClr val="bg1"/>
              </a:solidFill>
              <a:latin typeface="Glacial Indifference" charset="0"/>
              <a:ea typeface="Glacial Indifference" charset="0"/>
              <a:cs typeface="Glacial Indifference" charset="0"/>
            </a:endParaRPr>
          </a:p>
        </p:txBody>
      </p:sp>
      <p:sp>
        <p:nvSpPr>
          <p:cNvPr id="25" name="TextBox 2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222262265"/>
              </p:ext>
            </p:extLst>
          </p:nvPr>
        </p:nvGraphicFramePr>
        <p:xfrm>
          <a:off x="4487158" y="485468"/>
          <a:ext cx="4538981" cy="4208646"/>
        </p:xfrm>
        <a:graphic>
          <a:graphicData uri="http://schemas.openxmlformats.org/drawingml/2006/table">
            <a:tbl>
              <a:tblPr/>
              <a:tblGrid>
                <a:gridCol w="77275"/>
                <a:gridCol w="1291486"/>
                <a:gridCol w="631582"/>
                <a:gridCol w="603315"/>
                <a:gridCol w="650450"/>
                <a:gridCol w="537327"/>
                <a:gridCol w="605194"/>
                <a:gridCol w="142352"/>
              </a:tblGrid>
              <a:tr h="110416">
                <a:tc>
                  <a:txBody>
                    <a:bodyPr/>
                    <a:lstStyle/>
                    <a:p>
                      <a:pPr algn="l"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10416">
                <a:tc>
                  <a:txBody>
                    <a:bodyPr/>
                    <a:lstStyle/>
                    <a:p>
                      <a:pPr algn="l"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1000" b="1" i="0" u="none" strike="noStrike" dirty="0" err="1">
                          <a:solidFill>
                            <a:srgbClr val="000000"/>
                          </a:solidFill>
                          <a:effectLst/>
                          <a:latin typeface="Glacial Indifference" charset="0"/>
                          <a:ea typeface="Glacial Indifference" charset="0"/>
                          <a:cs typeface="Glacial Indifference" charset="0"/>
                        </a:rPr>
                        <a:t>FlexIt</a:t>
                      </a:r>
                      <a:r>
                        <a:rPr lang="en-US" sz="1000" b="1" i="0" u="none" strike="noStrike" dirty="0">
                          <a:solidFill>
                            <a:srgbClr val="000000"/>
                          </a:solidFill>
                          <a:effectLst/>
                          <a:latin typeface="Glacial Indifference" charset="0"/>
                          <a:ea typeface="Glacial Indifference" charset="0"/>
                          <a:cs typeface="Glacial Indifference" charset="0"/>
                        </a:rPr>
                        <a:t> P&amp;L</a:t>
                      </a:r>
                    </a:p>
                  </a:txBody>
                  <a:tcPr marL="7411" marR="7411" marT="7411" marB="0" anchor="b">
                    <a:lnL>
                      <a:noFill/>
                    </a:lnL>
                    <a:lnR>
                      <a:noFill/>
                    </a:lnR>
                    <a:lnT>
                      <a:noFill/>
                    </a:lnT>
                    <a:lnB>
                      <a:noFill/>
                    </a:lnB>
                    <a:solidFill>
                      <a:schemeClr val="bg1"/>
                    </a:solidFill>
                  </a:tcPr>
                </a:tc>
                <a:tc>
                  <a:txBody>
                    <a:bodyPr/>
                    <a:lstStyle/>
                    <a:p>
                      <a:pPr algn="l"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24164">
                <a:tc>
                  <a:txBody>
                    <a:bodyPr/>
                    <a:lstStyle/>
                    <a:p>
                      <a:pPr algn="ctr"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r>
              <a:tr h="124164">
                <a:tc>
                  <a:txBody>
                    <a:bodyPr/>
                    <a:lstStyle/>
                    <a:p>
                      <a:pPr algn="ctr"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600" b="1" i="0" u="none" strike="noStrike">
                          <a:solidFill>
                            <a:srgbClr val="000000"/>
                          </a:solidFill>
                          <a:effectLst/>
                          <a:latin typeface="Glacial Indifference" charset="0"/>
                          <a:ea typeface="Glacial Indifference" charset="0"/>
                          <a:cs typeface="Glacial Indifference" charset="0"/>
                        </a:rPr>
                        <a:t>FYE June</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is-IS" sz="600" b="1" i="0" u="none" strike="noStrike">
                          <a:solidFill>
                            <a:srgbClr val="000000"/>
                          </a:solidFill>
                          <a:effectLst/>
                          <a:latin typeface="Glacial Indifference" charset="0"/>
                          <a:ea typeface="Glacial Indifference" charset="0"/>
                          <a:cs typeface="Glacial Indifference" charset="0"/>
                        </a:rPr>
                        <a:t>FY2019</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is-IS" sz="600" b="1" i="0" u="none" strike="noStrike" dirty="0">
                          <a:solidFill>
                            <a:srgbClr val="000000"/>
                          </a:solidFill>
                          <a:effectLst/>
                          <a:latin typeface="Glacial Indifference" charset="0"/>
                          <a:ea typeface="Glacial Indifference" charset="0"/>
                          <a:cs typeface="Glacial Indifference" charset="0"/>
                        </a:rPr>
                        <a:t>FY2020</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en-US" sz="600" b="1" i="0" u="none" strike="noStrike">
                          <a:solidFill>
                            <a:srgbClr val="000000"/>
                          </a:solidFill>
                          <a:effectLst/>
                          <a:latin typeface="Glacial Indifference" charset="0"/>
                          <a:ea typeface="Glacial Indifference" charset="0"/>
                          <a:cs typeface="Glacial Indifference" charset="0"/>
                        </a:rPr>
                        <a:t>FY2021</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is-IS" sz="600" b="1" i="0" u="none" strike="noStrike">
                          <a:solidFill>
                            <a:srgbClr val="000000"/>
                          </a:solidFill>
                          <a:effectLst/>
                          <a:latin typeface="Glacial Indifference" charset="0"/>
                          <a:ea typeface="Glacial Indifference" charset="0"/>
                          <a:cs typeface="Glacial Indifference" charset="0"/>
                        </a:rPr>
                        <a:t>FY2022</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is-IS" sz="600" b="1" i="0" u="none" strike="noStrike">
                          <a:solidFill>
                            <a:srgbClr val="000000"/>
                          </a:solidFill>
                          <a:effectLst/>
                          <a:latin typeface="Glacial Indifference" charset="0"/>
                          <a:ea typeface="Glacial Indifference" charset="0"/>
                          <a:cs typeface="Glacial Indifference" charset="0"/>
                        </a:rPr>
                        <a:t>FY2023</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endParaRPr lang="is-I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r>
              <a:tr h="246599">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a:solidFill>
                            <a:srgbClr val="000000"/>
                          </a:solidFill>
                          <a:effectLst/>
                          <a:latin typeface="Glacial Indifference" charset="0"/>
                          <a:ea typeface="Glacial Indifference" charset="0"/>
                          <a:cs typeface="Glacial Indifference" charset="0"/>
                        </a:rPr>
                        <a:t>Revenue</a:t>
                      </a:r>
                    </a:p>
                  </a:txBody>
                  <a:tcPr marL="7411" marR="7411" marT="7411" marB="0" anchor="b">
                    <a:lnL>
                      <a:noFill/>
                    </a:lnL>
                    <a:lnR>
                      <a:noFill/>
                    </a:lnR>
                    <a:lnT>
                      <a:noFill/>
                    </a:lnT>
                    <a:lnB>
                      <a:noFill/>
                    </a:lnB>
                    <a:solidFill>
                      <a:schemeClr val="bg1"/>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$283,686</a:t>
                      </a:r>
                    </a:p>
                  </a:txBody>
                  <a:tcPr marL="7411" marR="7411" marT="7411" marB="0" anchor="b">
                    <a:lnL>
                      <a:noFill/>
                    </a:lnL>
                    <a:lnR>
                      <a:noFill/>
                    </a:lnR>
                    <a:lnT>
                      <a:noFill/>
                    </a:lnT>
                    <a:lnB>
                      <a:noFill/>
                    </a:lnB>
                    <a:solidFill>
                      <a:srgbClr val="B5B5B6"/>
                    </a:solid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$1,451,549</a:t>
                      </a:r>
                    </a:p>
                  </a:txBody>
                  <a:tcPr marL="7411" marR="7411" marT="7411" marB="0" anchor="b">
                    <a:lnL>
                      <a:noFill/>
                    </a:lnL>
                    <a:lnR>
                      <a:noFill/>
                    </a:lnR>
                    <a:lnT>
                      <a:noFill/>
                    </a:lnT>
                    <a:lnB>
                      <a:noFill/>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$5,029,293</a:t>
                      </a:r>
                    </a:p>
                  </a:txBody>
                  <a:tcPr marL="7411" marR="7411" marT="7411" marB="0" anchor="b">
                    <a:lnL>
                      <a:noFill/>
                    </a:lnL>
                    <a:lnR>
                      <a:noFill/>
                    </a:lnR>
                    <a:lnT>
                      <a:noFill/>
                    </a:lnT>
                    <a:lnB>
                      <a:noFill/>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$10,967,885</a:t>
                      </a:r>
                    </a:p>
                  </a:txBody>
                  <a:tcPr marL="7411" marR="7411" marT="7411" marB="0" anchor="b">
                    <a:lnL>
                      <a:noFill/>
                    </a:lnL>
                    <a:lnR>
                      <a:noFill/>
                    </a:lnR>
                    <a:lnT>
                      <a:noFill/>
                    </a:lnT>
                    <a:lnB>
                      <a:noFill/>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$20,778,342</a:t>
                      </a:r>
                    </a:p>
                  </a:txBody>
                  <a:tcPr marL="7411" marR="7411" marT="7411" marB="0" anchor="b">
                    <a:lnL>
                      <a:noFill/>
                    </a:lnL>
                    <a:lnR>
                      <a:noFill/>
                    </a:lnR>
                    <a:lnT>
                      <a:noFill/>
                    </a:lnT>
                    <a:lnB>
                      <a:noFill/>
                    </a:lnB>
                    <a:solidFill>
                      <a:srgbClr val="B5B5B6"/>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1" u="none" strike="noStrike">
                        <a:solidFill>
                          <a:srgbClr val="000000"/>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solidFill>
                      <a:schemeClr val="bg1"/>
                    </a:solidFill>
                  </a:tcPr>
                </a:tc>
                <a:tc>
                  <a:txBody>
                    <a:bodyPr/>
                    <a:lstStyle/>
                    <a:p>
                      <a:pPr algn="l" fontAlgn="b"/>
                      <a:r>
                        <a:rPr lang="en-US" sz="700" b="0" i="1" u="none" strike="noStrike">
                          <a:solidFill>
                            <a:srgbClr val="000000"/>
                          </a:solidFill>
                          <a:effectLst/>
                          <a:latin typeface="Glacial Indifference" charset="0"/>
                          <a:ea typeface="Glacial Indifference" charset="0"/>
                          <a:cs typeface="Glacial Indifference" charset="0"/>
                        </a:rPr>
                        <a:t>Yr/Yr Growth</a:t>
                      </a:r>
                    </a:p>
                  </a:txBody>
                  <a:tcPr marL="44464" marR="7411" marT="7411" marB="0" anchor="b">
                    <a:lnL>
                      <a:noFill/>
                    </a:lnL>
                    <a:lnR>
                      <a:noFill/>
                    </a:lnR>
                    <a:lnT>
                      <a:noFill/>
                    </a:lnT>
                    <a:lnB>
                      <a:noFill/>
                    </a:lnB>
                    <a:solidFill>
                      <a:schemeClr val="bg1"/>
                    </a:solidFill>
                  </a:tcPr>
                </a:tc>
                <a:tc>
                  <a:txBody>
                    <a:bodyPr/>
                    <a:lstStyle/>
                    <a:p>
                      <a:pPr algn="l" fontAlgn="b"/>
                      <a:r>
                        <a:rPr lang="sk-SK" sz="700" b="0" i="1"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412%</a:t>
                      </a:r>
                    </a:p>
                  </a:txBody>
                  <a:tcPr marL="7411" marR="7411" marT="7411" marB="0" anchor="b">
                    <a:lnL>
                      <a:noFill/>
                    </a:lnL>
                    <a:lnR>
                      <a:noFill/>
                    </a:lnR>
                    <a:lnT>
                      <a:noFill/>
                    </a:lnT>
                    <a:lnB>
                      <a:noFill/>
                    </a:lnB>
                    <a:solidFill>
                      <a:srgbClr val="B5B5B6"/>
                    </a:solid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246%</a:t>
                      </a:r>
                    </a:p>
                  </a:txBody>
                  <a:tcPr marL="7411" marR="7411" marT="7411" marB="0" anchor="b">
                    <a:lnL>
                      <a:noFill/>
                    </a:lnL>
                    <a:lnR>
                      <a:noFill/>
                    </a:lnR>
                    <a:lnT>
                      <a:noFill/>
                    </a:lnT>
                    <a:lnB>
                      <a:noFill/>
                    </a:lnB>
                    <a:solidFill>
                      <a:srgbClr val="B5B5B6"/>
                    </a:solid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118%</a:t>
                      </a:r>
                    </a:p>
                  </a:txBody>
                  <a:tcPr marL="7411" marR="7411" marT="7411" marB="0" anchor="b">
                    <a:lnL>
                      <a:noFill/>
                    </a:lnL>
                    <a:lnR>
                      <a:noFill/>
                    </a:lnR>
                    <a:lnT>
                      <a:noFill/>
                    </a:lnT>
                    <a:lnB>
                      <a:noFill/>
                    </a:lnB>
                    <a:solidFill>
                      <a:srgbClr val="B5B5B6"/>
                    </a:solidFill>
                  </a:tcPr>
                </a:tc>
                <a:tc>
                  <a:txBody>
                    <a:bodyPr/>
                    <a:lstStyle/>
                    <a:p>
                      <a:pPr algn="r" fontAlgn="b"/>
                      <a:r>
                        <a:rPr lang="it-IT" sz="700" b="0" i="1" u="none" strike="noStrike">
                          <a:solidFill>
                            <a:srgbClr val="000000"/>
                          </a:solidFill>
                          <a:effectLst/>
                          <a:latin typeface="Glacial Indifference" charset="0"/>
                          <a:ea typeface="Glacial Indifference" charset="0"/>
                          <a:cs typeface="Glacial Indifference" charset="0"/>
                        </a:rPr>
                        <a:t>89%</a:t>
                      </a:r>
                    </a:p>
                  </a:txBody>
                  <a:tcPr marL="7411" marR="7411" marT="7411" marB="0" anchor="b">
                    <a:lnL>
                      <a:noFill/>
                    </a:lnL>
                    <a:lnR>
                      <a:noFill/>
                    </a:lnR>
                    <a:lnT>
                      <a:noFill/>
                    </a:lnT>
                    <a:lnB>
                      <a:noFill/>
                    </a:lnB>
                    <a:solidFill>
                      <a:srgbClr val="B5B5B6"/>
                    </a:solidFill>
                  </a:tcPr>
                </a:tc>
                <a:tc>
                  <a:txBody>
                    <a:bodyPr/>
                    <a:lstStyle/>
                    <a:p>
                      <a:pPr algn="r" fontAlgn="b"/>
                      <a:endParaRPr lang="it-IT"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sng" strike="noStrike">
                          <a:solidFill>
                            <a:srgbClr val="000000"/>
                          </a:solidFill>
                          <a:effectLst/>
                          <a:latin typeface="Glacial Indifference" charset="0"/>
                          <a:ea typeface="Glacial Indifference" charset="0"/>
                          <a:cs typeface="Glacial Indifference" charset="0"/>
                        </a:rPr>
                        <a:t>Variable Costs</a:t>
                      </a: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a:solidFill>
                            <a:srgbClr val="000000"/>
                          </a:solidFill>
                          <a:effectLst/>
                          <a:latin typeface="Glacial Indifference" charset="0"/>
                          <a:ea typeface="Glacial Indifference" charset="0"/>
                          <a:cs typeface="Glacial Indifference" charset="0"/>
                        </a:rPr>
                        <a:t>Installation Expenses</a:t>
                      </a:r>
                    </a:p>
                  </a:txBody>
                  <a:tcPr marL="7411" marR="7411" marT="7411"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60,000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120,000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180,000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240,000</a:t>
                      </a:r>
                    </a:p>
                  </a:txBody>
                  <a:tcPr marL="7411" marR="7411" marT="7411" marB="0" anchor="b">
                    <a:lnL>
                      <a:noFill/>
                    </a:lnL>
                    <a:lnR>
                      <a:noFill/>
                    </a:lnR>
                    <a:lnT>
                      <a:noFill/>
                    </a:lnT>
                    <a:lnB>
                      <a:noFill/>
                    </a:lnB>
                    <a:solidFill>
                      <a:srgbClr val="B5B5B6"/>
                    </a:solidFill>
                  </a:tcPr>
                </a:tc>
                <a:tc>
                  <a:txBody>
                    <a:bodyPr/>
                    <a:lstStyle/>
                    <a:p>
                      <a:pPr algn="r"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dirty="0">
                          <a:solidFill>
                            <a:srgbClr val="000000"/>
                          </a:solidFill>
                          <a:effectLst/>
                          <a:latin typeface="Glacial Indifference" charset="0"/>
                          <a:ea typeface="Glacial Indifference" charset="0"/>
                          <a:cs typeface="Glacial Indifference" charset="0"/>
                        </a:rPr>
                        <a:t>Gym Servicing Expenses</a:t>
                      </a:r>
                    </a:p>
                  </a:txBody>
                  <a:tcPr marL="7411" marR="7411" marT="7411"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58,000</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97,200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288,000</a:t>
                      </a:r>
                    </a:p>
                  </a:txBody>
                  <a:tcPr marL="7411" marR="7411" marT="7411" marB="0" anchor="b">
                    <a:lnL>
                      <a:noFill/>
                    </a:lnL>
                    <a:lnR>
                      <a:noFill/>
                    </a:lnR>
                    <a:lnT>
                      <a:noFill/>
                    </a:lnT>
                    <a:lnB>
                      <a:noFill/>
                    </a:lnB>
                    <a:solidFill>
                      <a:srgbClr val="B5B5B6"/>
                    </a:solid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646,800</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1,209,600</a:t>
                      </a:r>
                    </a:p>
                  </a:txBody>
                  <a:tcPr marL="7411" marR="7411" marT="7411" marB="0" anchor="b">
                    <a:lnL>
                      <a:noFill/>
                    </a:lnL>
                    <a:lnR>
                      <a:noFill/>
                    </a:lnR>
                    <a:lnT>
                      <a:noFill/>
                    </a:lnT>
                    <a:lnB>
                      <a:noFill/>
                    </a:lnB>
                    <a:solidFill>
                      <a:srgbClr val="B5B5B6"/>
                    </a:solid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sng" strike="noStrike">
                          <a:solidFill>
                            <a:srgbClr val="000000"/>
                          </a:solidFill>
                          <a:effectLst/>
                          <a:latin typeface="Glacial Indifference" charset="0"/>
                          <a:ea typeface="Glacial Indifference" charset="0"/>
                          <a:cs typeface="Glacial Indifference" charset="0"/>
                        </a:rPr>
                        <a:t>Credit Card Costs</a:t>
                      </a:r>
                    </a:p>
                  </a:txBody>
                  <a:tcPr marL="7411" marR="7411" marT="7411" marB="0" anchor="b">
                    <a:lnL>
                      <a:noFill/>
                    </a:lnL>
                    <a:lnR>
                      <a:noFill/>
                    </a:lnR>
                    <a:lnT>
                      <a:noFill/>
                    </a:lnT>
                    <a:lnB>
                      <a:noFill/>
                    </a:lnB>
                    <a:solidFill>
                      <a:schemeClr val="bg1"/>
                    </a:solid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16,517</a:t>
                      </a:r>
                    </a:p>
                  </a:txBody>
                  <a:tcPr marL="7411" marR="7411" marT="7411" marB="0" anchor="b">
                    <a:lnL>
                      <a:noFill/>
                    </a:lnL>
                    <a:lnR>
                      <a:noFill/>
                    </a:lnR>
                    <a:lnT>
                      <a:noFill/>
                    </a:lnT>
                    <a:lnB>
                      <a:noFill/>
                    </a:lnB>
                    <a:solidFill>
                      <a:srgbClr val="B5B5B6"/>
                    </a:solid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59,785</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168,404</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273,921</a:t>
                      </a:r>
                    </a:p>
                  </a:txBody>
                  <a:tcPr marL="7411" marR="7411" marT="7411" marB="0" anchor="b">
                    <a:lnL>
                      <a:noFill/>
                    </a:lnL>
                    <a:lnR>
                      <a:noFill/>
                    </a:lnR>
                    <a:lnT>
                      <a:noFill/>
                    </a:lnT>
                    <a:lnB>
                      <a:noFill/>
                    </a:lnB>
                    <a:solidFill>
                      <a:srgbClr val="B5B5B6"/>
                    </a:solid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515,186</a:t>
                      </a:r>
                    </a:p>
                  </a:txBody>
                  <a:tcPr marL="7411" marR="7411" marT="7411" marB="0" anchor="b">
                    <a:lnL>
                      <a:noFill/>
                    </a:lnL>
                    <a:lnR>
                      <a:noFill/>
                    </a:lnR>
                    <a:lnT>
                      <a:noFill/>
                    </a:lnT>
                    <a:lnB>
                      <a:noFill/>
                    </a:lnB>
                    <a:solidFill>
                      <a:srgbClr val="B5B5B6"/>
                    </a:solidFill>
                  </a:tcPr>
                </a:tc>
                <a:tc>
                  <a:txBody>
                    <a:bodyPr/>
                    <a:lstStyle/>
                    <a:p>
                      <a:pPr algn="r" fontAlgn="b"/>
                      <a:endParaRPr lang="fi-FI"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a:solidFill>
                            <a:srgbClr val="000000"/>
                          </a:solidFill>
                          <a:effectLst/>
                          <a:latin typeface="Glacial Indifference" charset="0"/>
                          <a:ea typeface="Glacial Indifference" charset="0"/>
                          <a:cs typeface="Glacial Indifference" charset="0"/>
                        </a:rPr>
                        <a:t>Total Variable Costs</a:t>
                      </a:r>
                    </a:p>
                  </a:txBody>
                  <a:tcPr marL="7411" marR="7411" marT="7411" marB="0" anchor="b">
                    <a:lnL>
                      <a:noFill/>
                    </a:lnL>
                    <a:lnR>
                      <a:noFill/>
                    </a:lnR>
                    <a:lnT>
                      <a:noFill/>
                    </a:lnT>
                    <a:lnB>
                      <a:noFill/>
                    </a:lnB>
                    <a:solidFill>
                      <a:schemeClr val="bg1"/>
                    </a:solidFill>
                  </a:tcPr>
                </a:tc>
                <a:tc>
                  <a:txBody>
                    <a:bodyPr/>
                    <a:lstStyle/>
                    <a:p>
                      <a:pPr algn="r" fontAlgn="b"/>
                      <a:r>
                        <a:rPr lang="uk-UA" sz="700" b="1" i="0" u="none" strike="noStrike">
                          <a:solidFill>
                            <a:srgbClr val="000000"/>
                          </a:solidFill>
                          <a:effectLst/>
                          <a:latin typeface="Glacial Indifference" charset="0"/>
                          <a:ea typeface="Glacial Indifference" charset="0"/>
                          <a:cs typeface="Glacial Indifference" charset="0"/>
                        </a:rPr>
                        <a:t>98,517</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216,985</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576,404</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1,100,721</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1,964,786</a:t>
                      </a:r>
                    </a:p>
                  </a:txBody>
                  <a:tcPr marL="7411" marR="7411" marT="7411" marB="0" anchor="b">
                    <a:lnL>
                      <a:noFill/>
                    </a:lnL>
                    <a:lnR>
                      <a:noFill/>
                    </a:lnR>
                    <a:lnT>
                      <a:noFill/>
                    </a:lnT>
                    <a:lnB>
                      <a:noFill/>
                    </a:lnB>
                    <a:solidFill>
                      <a:srgbClr val="B5B5B6"/>
                    </a:solid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sng" strike="noStrike">
                          <a:solidFill>
                            <a:srgbClr val="000000"/>
                          </a:solidFill>
                          <a:effectLst/>
                          <a:latin typeface="Glacial Indifference" charset="0"/>
                          <a:ea typeface="Glacial Indifference" charset="0"/>
                          <a:cs typeface="Glacial Indifference" charset="0"/>
                        </a:rPr>
                        <a:t>Fixed Costs</a:t>
                      </a: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a:solidFill>
                            <a:srgbClr val="000000"/>
                          </a:solidFill>
                          <a:effectLst/>
                          <a:latin typeface="Glacial Indifference" charset="0"/>
                          <a:ea typeface="Glacial Indifference" charset="0"/>
                          <a:cs typeface="Glacial Indifference" charset="0"/>
                        </a:rPr>
                        <a:t>Marketing</a:t>
                      </a:r>
                    </a:p>
                  </a:txBody>
                  <a:tcPr marL="7411" marR="7411" marT="7411" marB="0" anchor="b">
                    <a:lnL>
                      <a:noFill/>
                    </a:lnL>
                    <a:lnR>
                      <a:noFill/>
                    </a:lnR>
                    <a:lnT>
                      <a:noFill/>
                    </a:lnT>
                    <a:lnB>
                      <a:noFill/>
                    </a:lnB>
                    <a:solidFill>
                      <a:schemeClr val="bg1"/>
                    </a:solid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137,000</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257,050</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542,013</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1,020,413</a:t>
                      </a:r>
                    </a:p>
                  </a:txBody>
                  <a:tcPr marL="7411" marR="7411" marT="7411" marB="0" anchor="b">
                    <a:lnL>
                      <a:noFill/>
                    </a:lnL>
                    <a:lnR>
                      <a:noFill/>
                    </a:lnR>
                    <a:lnT>
                      <a:noFill/>
                    </a:lnT>
                    <a:lnB>
                      <a:noFill/>
                    </a:lnB>
                    <a:solidFill>
                      <a:srgbClr val="B5B5B6"/>
                    </a:solid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1,830,448</a:t>
                      </a:r>
                    </a:p>
                  </a:txBody>
                  <a:tcPr marL="7411" marR="7411" marT="7411" marB="0" anchor="b">
                    <a:lnL>
                      <a:noFill/>
                    </a:lnL>
                    <a:lnR>
                      <a:noFill/>
                    </a:lnR>
                    <a:lnT>
                      <a:noFill/>
                    </a:lnT>
                    <a:lnB>
                      <a:noFill/>
                    </a:lnB>
                    <a:solidFill>
                      <a:srgbClr val="B5B5B6"/>
                    </a:solidFill>
                  </a:tcPr>
                </a:tc>
                <a:tc>
                  <a:txBody>
                    <a:bodyPr/>
                    <a:lstStyle/>
                    <a:p>
                      <a:pPr algn="r" fontAlgn="b"/>
                      <a:endParaRPr lang="cs-CZ"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a:solidFill>
                            <a:srgbClr val="000000"/>
                          </a:solidFill>
                          <a:effectLst/>
                          <a:latin typeface="Glacial Indifference" charset="0"/>
                          <a:ea typeface="Glacial Indifference" charset="0"/>
                          <a:cs typeface="Glacial Indifference" charset="0"/>
                        </a:rPr>
                        <a:t>Salaries &amp; Benefits</a:t>
                      </a:r>
                    </a:p>
                  </a:txBody>
                  <a:tcPr marL="7411" marR="7411" marT="7411" marB="0" anchor="b">
                    <a:lnL>
                      <a:noFill/>
                    </a:lnL>
                    <a:lnR>
                      <a:noFill/>
                    </a:lnR>
                    <a:lnT>
                      <a:noFill/>
                    </a:lnT>
                    <a:lnB>
                      <a:noFill/>
                    </a:lnB>
                    <a:solidFill>
                      <a:schemeClr val="bg1"/>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235,750</a:t>
                      </a:r>
                    </a:p>
                  </a:txBody>
                  <a:tcPr marL="7411" marR="7411" marT="7411" marB="0" anchor="b">
                    <a:lnL>
                      <a:noFill/>
                    </a:lnL>
                    <a:lnR>
                      <a:noFill/>
                    </a:lnR>
                    <a:lnT>
                      <a:noFill/>
                    </a:lnT>
                    <a:lnB>
                      <a:noFill/>
                    </a:lnB>
                    <a:solidFill>
                      <a:srgbClr val="B5B5B6"/>
                    </a:solidFill>
                  </a:tcPr>
                </a:tc>
                <a:tc>
                  <a:txBody>
                    <a:bodyPr/>
                    <a:lstStyle/>
                    <a:p>
                      <a:pPr algn="r" fontAlgn="b"/>
                      <a:r>
                        <a:rPr lang="it-IT" sz="700" b="0" i="0" u="none" strike="noStrike">
                          <a:solidFill>
                            <a:srgbClr val="000000"/>
                          </a:solidFill>
                          <a:effectLst/>
                          <a:latin typeface="Glacial Indifference" charset="0"/>
                          <a:ea typeface="Glacial Indifference" charset="0"/>
                          <a:cs typeface="Glacial Indifference" charset="0"/>
                        </a:rPr>
                        <a:t>1,681,300</a:t>
                      </a:r>
                    </a:p>
                  </a:txBody>
                  <a:tcPr marL="7411" marR="7411" marT="7411" marB="0" anchor="b">
                    <a:lnL>
                      <a:noFill/>
                    </a:lnL>
                    <a:lnR>
                      <a:noFill/>
                    </a:lnR>
                    <a:lnT>
                      <a:noFill/>
                    </a:lnT>
                    <a:lnB>
                      <a:noFill/>
                    </a:lnB>
                    <a:solidFill>
                      <a:srgbClr val="B5B5B6"/>
                    </a:solid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3,149,333</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4,968,437</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6,995,059</a:t>
                      </a:r>
                    </a:p>
                  </a:txBody>
                  <a:tcPr marL="7411" marR="7411" marT="7411" marB="0" anchor="b">
                    <a:lnL>
                      <a:noFill/>
                    </a:lnL>
                    <a:lnR>
                      <a:noFill/>
                    </a:lnR>
                    <a:lnT>
                      <a:noFill/>
                    </a:lnT>
                    <a:lnB>
                      <a:noFill/>
                    </a:lnB>
                    <a:solidFill>
                      <a:srgbClr val="B5B5B6"/>
                    </a:solid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uk-UA"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uk-UA" sz="700" b="0" i="0" u="sng" strike="noStrike" dirty="0">
                          <a:solidFill>
                            <a:srgbClr val="000000"/>
                          </a:solidFill>
                          <a:effectLst/>
                          <a:latin typeface="Glacial Indifference" charset="0"/>
                          <a:ea typeface="Glacial Indifference" charset="0"/>
                          <a:cs typeface="Glacial Indifference" charset="0"/>
                        </a:rPr>
                        <a:t>G&amp;A</a:t>
                      </a:r>
                    </a:p>
                  </a:txBody>
                  <a:tcPr marL="7411" marR="7411" marT="7411" marB="0" anchor="b">
                    <a:lnL>
                      <a:noFill/>
                    </a:lnL>
                    <a:lnR>
                      <a:noFill/>
                    </a:lnR>
                    <a:lnT>
                      <a:noFill/>
                    </a:lnT>
                    <a:lnB>
                      <a:noFill/>
                    </a:lnB>
                    <a:solidFill>
                      <a:schemeClr val="bg1"/>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69,120</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164,640</a:t>
                      </a:r>
                    </a:p>
                  </a:txBody>
                  <a:tcPr marL="7411" marR="7411" marT="7411" marB="0" anchor="b">
                    <a:lnL>
                      <a:noFill/>
                    </a:lnL>
                    <a:lnR>
                      <a:noFill/>
                    </a:lnR>
                    <a:lnT>
                      <a:noFill/>
                    </a:lnT>
                    <a:lnB>
                      <a:noFill/>
                    </a:lnB>
                    <a:solidFill>
                      <a:srgbClr val="B5B5B6"/>
                    </a:solid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398,280</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976,260</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2,420,670</a:t>
                      </a:r>
                    </a:p>
                  </a:txBody>
                  <a:tcPr marL="7411" marR="7411" marT="7411" marB="0" anchor="b">
                    <a:lnL>
                      <a:noFill/>
                    </a:lnL>
                    <a:lnR>
                      <a:noFill/>
                    </a:lnR>
                    <a:lnT>
                      <a:noFill/>
                    </a:lnT>
                    <a:lnB>
                      <a:noFill/>
                    </a:lnB>
                    <a:solidFill>
                      <a:srgbClr val="B5B5B6"/>
                    </a:solidFill>
                  </a:tcPr>
                </a:tc>
                <a:tc>
                  <a:txBody>
                    <a:bodyPr/>
                    <a:lstStyle/>
                    <a:p>
                      <a:pPr algn="r" fontAlgn="b"/>
                      <a:endParaRPr lang="is-IS"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a:solidFill>
                            <a:srgbClr val="000000"/>
                          </a:solidFill>
                          <a:effectLst/>
                          <a:latin typeface="Glacial Indifference" charset="0"/>
                          <a:ea typeface="Glacial Indifference" charset="0"/>
                          <a:cs typeface="Glacial Indifference" charset="0"/>
                        </a:rPr>
                        <a:t>Total Fixed Costs</a:t>
                      </a:r>
                    </a:p>
                  </a:txBody>
                  <a:tcPr marL="7411" marR="7411" marT="7411" marB="0" anchor="b">
                    <a:lnL>
                      <a:noFill/>
                    </a:lnL>
                    <a:lnR>
                      <a:noFill/>
                    </a:lnR>
                    <a:lnT>
                      <a:noFill/>
                    </a:lnT>
                    <a:lnB>
                      <a:noFill/>
                    </a:lnB>
                    <a:solidFill>
                      <a:schemeClr val="bg1"/>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441,870</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2,102,990</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4,089,625</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6,965,110</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11,246,177</a:t>
                      </a:r>
                    </a:p>
                  </a:txBody>
                  <a:tcPr marL="7411" marR="7411" marT="7411" marB="0" anchor="b">
                    <a:lnL>
                      <a:noFill/>
                    </a:lnL>
                    <a:lnR>
                      <a:noFill/>
                    </a:lnR>
                    <a:lnT>
                      <a:noFill/>
                    </a:lnT>
                    <a:lnB>
                      <a:noFill/>
                    </a:lnB>
                    <a:solidFill>
                      <a:srgbClr val="B5B5B6"/>
                    </a:solid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dirty="0">
                          <a:solidFill>
                            <a:srgbClr val="000000"/>
                          </a:solidFill>
                          <a:effectLst/>
                          <a:latin typeface="Glacial Indifference" charset="0"/>
                          <a:ea typeface="Glacial Indifference" charset="0"/>
                          <a:cs typeface="Glacial Indifference" charset="0"/>
                        </a:rPr>
                        <a:t>EBITDA</a:t>
                      </a:r>
                    </a:p>
                  </a:txBody>
                  <a:tcPr marL="7411" marR="7411" marT="7411" marB="0" anchor="b">
                    <a:lnL>
                      <a:noFill/>
                    </a:lnL>
                    <a:lnR>
                      <a:noFill/>
                    </a:lnR>
                    <a:lnT>
                      <a:noFill/>
                    </a:lnT>
                    <a:lnB>
                      <a:noFill/>
                    </a:lnB>
                    <a:solidFill>
                      <a:schemeClr val="bg1"/>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-256,701</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-868,426</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363,264</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2,902,054</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7,567,379</a:t>
                      </a:r>
                    </a:p>
                  </a:txBody>
                  <a:tcPr marL="7411" marR="7411" marT="7411" marB="0" anchor="b">
                    <a:lnL>
                      <a:noFill/>
                    </a:lnL>
                    <a:lnR>
                      <a:noFill/>
                    </a:lnR>
                    <a:lnT>
                      <a:noFill/>
                    </a:lnT>
                    <a:lnB>
                      <a:noFill/>
                    </a:lnB>
                    <a:solidFill>
                      <a:srgbClr val="B5B5B6"/>
                    </a:solid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1" u="none" strike="noStrike">
                        <a:solidFill>
                          <a:srgbClr val="000000"/>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solidFill>
                      <a:schemeClr val="bg1"/>
                    </a:solidFill>
                  </a:tcPr>
                </a:tc>
                <a:tc>
                  <a:txBody>
                    <a:bodyPr/>
                    <a:lstStyle/>
                    <a:p>
                      <a:pPr algn="l" fontAlgn="b"/>
                      <a:r>
                        <a:rPr lang="en-US" sz="700" b="0" i="1" u="none" strike="noStrike">
                          <a:solidFill>
                            <a:srgbClr val="000000"/>
                          </a:solidFill>
                          <a:effectLst/>
                          <a:latin typeface="Glacial Indifference" charset="0"/>
                          <a:ea typeface="Glacial Indifference" charset="0"/>
                          <a:cs typeface="Glacial Indifference" charset="0"/>
                        </a:rPr>
                        <a:t>Margin</a:t>
                      </a:r>
                    </a:p>
                  </a:txBody>
                  <a:tcPr marL="44464" marR="7411" marT="7411" marB="0" anchor="b">
                    <a:lnL>
                      <a:noFill/>
                    </a:lnL>
                    <a:lnR>
                      <a:noFill/>
                    </a:lnR>
                    <a:lnT>
                      <a:noFill/>
                    </a:lnT>
                    <a:lnB>
                      <a:noFill/>
                    </a:lnB>
                    <a:solidFill>
                      <a:schemeClr val="bg1"/>
                    </a:solid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-90.5%</a:t>
                      </a:r>
                    </a:p>
                  </a:txBody>
                  <a:tcPr marL="7411" marR="7411" marT="7411" marB="0" anchor="b">
                    <a:lnL>
                      <a:noFill/>
                    </a:lnL>
                    <a:lnR>
                      <a:noFill/>
                    </a:lnR>
                    <a:lnT>
                      <a:noFill/>
                    </a:lnT>
                    <a:lnB>
                      <a:noFill/>
                    </a:lnB>
                    <a:solidFill>
                      <a:srgbClr val="B5B5B6"/>
                    </a:solid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-59.8%</a:t>
                      </a:r>
                    </a:p>
                  </a:txBody>
                  <a:tcPr marL="7411" marR="7411" marT="7411" marB="0" anchor="b">
                    <a:lnL>
                      <a:noFill/>
                    </a:lnL>
                    <a:lnR>
                      <a:noFill/>
                    </a:lnR>
                    <a:lnT>
                      <a:noFill/>
                    </a:lnT>
                    <a:lnB>
                      <a:noFill/>
                    </a:lnB>
                    <a:solidFill>
                      <a:srgbClr val="B5B5B6"/>
                    </a:solid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7.2%</a:t>
                      </a:r>
                    </a:p>
                  </a:txBody>
                  <a:tcPr marL="7411" marR="7411" marT="7411" marB="0" anchor="b">
                    <a:lnL>
                      <a:noFill/>
                    </a:lnL>
                    <a:lnR>
                      <a:noFill/>
                    </a:lnR>
                    <a:lnT>
                      <a:noFill/>
                    </a:lnT>
                    <a:lnB>
                      <a:noFill/>
                    </a:lnB>
                    <a:solidFill>
                      <a:srgbClr val="B5B5B6"/>
                    </a:solid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26.5%</a:t>
                      </a:r>
                    </a:p>
                  </a:txBody>
                  <a:tcPr marL="7411" marR="7411" marT="7411" marB="0" anchor="b">
                    <a:lnL>
                      <a:noFill/>
                    </a:lnL>
                    <a:lnR>
                      <a:noFill/>
                    </a:lnR>
                    <a:lnT>
                      <a:noFill/>
                    </a:lnT>
                    <a:lnB>
                      <a:noFill/>
                    </a:lnB>
                    <a:solidFill>
                      <a:srgbClr val="B5B5B6"/>
                    </a:solidFill>
                  </a:tcPr>
                </a:tc>
                <a:tc>
                  <a:txBody>
                    <a:bodyPr/>
                    <a:lstStyle/>
                    <a:p>
                      <a:pPr algn="r" fontAlgn="b"/>
                      <a:r>
                        <a:rPr lang="hr-HR" sz="700" b="0" i="1" u="none" strike="noStrike" dirty="0">
                          <a:solidFill>
                            <a:srgbClr val="000000"/>
                          </a:solidFill>
                          <a:effectLst/>
                          <a:latin typeface="Glacial Indifference" charset="0"/>
                          <a:ea typeface="Glacial Indifference" charset="0"/>
                          <a:cs typeface="Glacial Indifference" charset="0"/>
                        </a:rPr>
                        <a:t>36.4%</a:t>
                      </a:r>
                    </a:p>
                  </a:txBody>
                  <a:tcPr marL="7411" marR="7411" marT="7411" marB="0" anchor="b">
                    <a:lnL>
                      <a:noFill/>
                    </a:lnL>
                    <a:lnR>
                      <a:noFill/>
                    </a:lnR>
                    <a:lnT>
                      <a:noFill/>
                    </a:lnT>
                    <a:lnB>
                      <a:noFill/>
                    </a:lnB>
                    <a:solidFill>
                      <a:srgbClr val="B5B5B6"/>
                    </a:solidFill>
                  </a:tcPr>
                </a:tc>
                <a:tc>
                  <a:txBody>
                    <a:bodyPr/>
                    <a:lstStyle/>
                    <a:p>
                      <a:pPr algn="r" fontAlgn="b"/>
                      <a:endParaRPr lang="hr-HR"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uk-UA"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uk-UA" sz="700" b="0" i="0" u="none" strike="noStrike">
                          <a:solidFill>
                            <a:srgbClr val="000000"/>
                          </a:solidFill>
                          <a:effectLst/>
                          <a:latin typeface="Glacial Indifference" charset="0"/>
                          <a:ea typeface="Glacial Indifference" charset="0"/>
                          <a:cs typeface="Glacial Indifference" charset="0"/>
                        </a:rPr>
                        <a:t>D&amp;A</a:t>
                      </a:r>
                    </a:p>
                  </a:txBody>
                  <a:tcPr marL="7411" marR="7411" marT="7411" marB="0" anchor="b">
                    <a:lnL>
                      <a:noFill/>
                    </a:lnL>
                    <a:lnR>
                      <a:noFill/>
                    </a:lnR>
                    <a:lnT>
                      <a:noFill/>
                    </a:lnT>
                    <a:lnB>
                      <a:noFill/>
                    </a:lnB>
                    <a:solidFill>
                      <a:schemeClr val="bg1"/>
                    </a:solidFill>
                  </a:tcPr>
                </a:tc>
                <a:tc>
                  <a:txBody>
                    <a:bodyPr/>
                    <a:lstStyle/>
                    <a:p>
                      <a:pPr algn="r" fontAlgn="b"/>
                      <a:r>
                        <a:rPr lang="fi-FI" sz="700" b="0" i="0" u="none" strike="noStrike" dirty="0">
                          <a:solidFill>
                            <a:srgbClr val="000000"/>
                          </a:solidFill>
                          <a:effectLst/>
                          <a:latin typeface="Glacial Indifference" charset="0"/>
                          <a:ea typeface="Glacial Indifference" charset="0"/>
                          <a:cs typeface="Glacial Indifference" charset="0"/>
                        </a:rPr>
                        <a:t>12,707</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17,036</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20,975</a:t>
                      </a:r>
                    </a:p>
                  </a:txBody>
                  <a:tcPr marL="7411" marR="7411" marT="7411" marB="0" anchor="b">
                    <a:lnL>
                      <a:noFill/>
                    </a:lnL>
                    <a:lnR>
                      <a:noFill/>
                    </a:lnR>
                    <a:lnT>
                      <a:noFill/>
                    </a:lnT>
                    <a:lnB>
                      <a:noFill/>
                    </a:lnB>
                    <a:solidFill>
                      <a:srgbClr val="B5B5B6"/>
                    </a:solid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19,344</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15,755</a:t>
                      </a:r>
                    </a:p>
                  </a:txBody>
                  <a:tcPr marL="7411" marR="7411" marT="7411" marB="0" anchor="b">
                    <a:lnL>
                      <a:noFill/>
                    </a:lnL>
                    <a:lnR>
                      <a:noFill/>
                    </a:lnR>
                    <a:lnT>
                      <a:noFill/>
                    </a:lnT>
                    <a:lnB>
                      <a:noFill/>
                    </a:lnB>
                    <a:solidFill>
                      <a:srgbClr val="B5B5B6"/>
                    </a:solidFill>
                  </a:tcPr>
                </a:tc>
                <a:tc>
                  <a:txBody>
                    <a:bodyPr/>
                    <a:lstStyle/>
                    <a:p>
                      <a:pPr algn="r" fontAlgn="b"/>
                      <a:endParaRPr lang="fi-FI" sz="700" b="0"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a:solidFill>
                            <a:srgbClr val="000000"/>
                          </a:solidFill>
                          <a:effectLst/>
                          <a:latin typeface="Glacial Indifference" charset="0"/>
                          <a:ea typeface="Glacial Indifference" charset="0"/>
                          <a:cs typeface="Glacial Indifference" charset="0"/>
                        </a:rPr>
                        <a:t>Operating Income</a:t>
                      </a:r>
                    </a:p>
                  </a:txBody>
                  <a:tcPr marL="7411" marR="7411" marT="7411" marB="0" anchor="b">
                    <a:lnL>
                      <a:noFill/>
                    </a:lnL>
                    <a:lnR>
                      <a:noFill/>
                    </a:lnR>
                    <a:lnT>
                      <a:noFill/>
                    </a:lnT>
                    <a:lnB>
                      <a:noFill/>
                    </a:lnB>
                    <a:solidFill>
                      <a:schemeClr val="bg1"/>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-269,408</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-885,463</a:t>
                      </a:r>
                    </a:p>
                  </a:txBody>
                  <a:tcPr marL="7411" marR="7411" marT="7411" marB="0" anchor="b">
                    <a:lnL>
                      <a:noFill/>
                    </a:lnL>
                    <a:lnR>
                      <a:noFill/>
                    </a:lnR>
                    <a:lnT>
                      <a:noFill/>
                    </a:lnT>
                    <a:lnB>
                      <a:noFill/>
                    </a:lnB>
                    <a:solidFill>
                      <a:srgbClr val="B5B5B6"/>
                    </a:solidFill>
                  </a:tcPr>
                </a:tc>
                <a:tc>
                  <a:txBody>
                    <a:bodyPr/>
                    <a:lstStyle/>
                    <a:p>
                      <a:pPr algn="r" fontAlgn="b"/>
                      <a:r>
                        <a:rPr lang="cs-CZ" sz="700" b="1" i="0" u="none" strike="noStrike">
                          <a:solidFill>
                            <a:srgbClr val="000000"/>
                          </a:solidFill>
                          <a:effectLst/>
                          <a:latin typeface="Glacial Indifference" charset="0"/>
                          <a:ea typeface="Glacial Indifference" charset="0"/>
                          <a:cs typeface="Glacial Indifference" charset="0"/>
                        </a:rPr>
                        <a:t>342,289</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2,882,710</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7,551,623</a:t>
                      </a:r>
                    </a:p>
                  </a:txBody>
                  <a:tcPr marL="7411" marR="7411" marT="7411" marB="0" anchor="b">
                    <a:lnL>
                      <a:noFill/>
                    </a:lnL>
                    <a:lnR>
                      <a:noFill/>
                    </a:lnR>
                    <a:lnT>
                      <a:noFill/>
                    </a:lnT>
                    <a:lnB>
                      <a:noFill/>
                    </a:lnB>
                    <a:solidFill>
                      <a:srgbClr val="B5B5B6"/>
                    </a:solid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dirty="0">
                          <a:solidFill>
                            <a:srgbClr val="000000"/>
                          </a:solidFill>
                          <a:effectLst/>
                          <a:latin typeface="Glacial Indifference" charset="0"/>
                          <a:ea typeface="Glacial Indifference" charset="0"/>
                          <a:cs typeface="Glacial Indifference" charset="0"/>
                        </a:rPr>
                        <a:t>Taxes</a:t>
                      </a:r>
                    </a:p>
                  </a:txBody>
                  <a:tcPr marL="7411" marR="7411" marT="7411" marB="0" anchor="b">
                    <a:lnL>
                      <a:noFill/>
                    </a:lnL>
                    <a:lnR>
                      <a:noFill/>
                    </a:lnR>
                    <a:lnT>
                      <a:noFill/>
                    </a:lnT>
                    <a:lnB>
                      <a:noFill/>
                    </a:lnB>
                    <a:solidFill>
                      <a:schemeClr val="bg1"/>
                    </a:solid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-56,576</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-185,947</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71,881</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dirty="0">
                          <a:solidFill>
                            <a:srgbClr val="000000"/>
                          </a:solidFill>
                          <a:effectLst/>
                          <a:latin typeface="Glacial Indifference" charset="0"/>
                          <a:ea typeface="Glacial Indifference" charset="0"/>
                          <a:cs typeface="Glacial Indifference" charset="0"/>
                        </a:rPr>
                        <a:t>605,369</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1,585,841</a:t>
                      </a:r>
                    </a:p>
                  </a:txBody>
                  <a:tcPr marL="7411" marR="7411" marT="7411" marB="0" anchor="b">
                    <a:lnL>
                      <a:noFill/>
                    </a:lnL>
                    <a:lnR>
                      <a:noFill/>
                    </a:lnR>
                    <a:lnT>
                      <a:noFill/>
                    </a:lnT>
                    <a:lnB>
                      <a:noFill/>
                    </a:lnB>
                    <a:solidFill>
                      <a:srgbClr val="B5B5B6"/>
                    </a:solidFill>
                  </a:tcPr>
                </a:tc>
                <a:tc>
                  <a:txBody>
                    <a:bodyPr/>
                    <a:lstStyle/>
                    <a:p>
                      <a:pPr algn="r" fontAlgn="b"/>
                      <a:endParaRPr lang="fi-FI"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solidFill>
                      <a:schemeClr val="bg1"/>
                    </a:solidFill>
                  </a:tcPr>
                </a:tc>
                <a:tc>
                  <a:txBody>
                    <a:bodyPr/>
                    <a:lstStyle/>
                    <a:p>
                      <a:pPr algn="l" fontAlgn="b"/>
                      <a:r>
                        <a:rPr lang="en-US" sz="700" b="1" i="0" u="none" strike="noStrike" dirty="0">
                          <a:solidFill>
                            <a:srgbClr val="000000"/>
                          </a:solidFill>
                          <a:effectLst/>
                          <a:latin typeface="Glacial Indifference" charset="0"/>
                          <a:ea typeface="Glacial Indifference" charset="0"/>
                          <a:cs typeface="Glacial Indifference" charset="0"/>
                        </a:rPr>
                        <a:t>Net Income</a:t>
                      </a:r>
                    </a:p>
                  </a:txBody>
                  <a:tcPr marL="7411" marR="7411" marT="7411" marB="0" anchor="b">
                    <a:lnL>
                      <a:noFill/>
                    </a:lnL>
                    <a:lnR>
                      <a:noFill/>
                    </a:lnR>
                    <a:lnT>
                      <a:noFill/>
                    </a:lnT>
                    <a:lnB w="6350" cap="flat" cmpd="sng" algn="ctr">
                      <a:noFill/>
                      <a:prstDash val="solid"/>
                      <a:round/>
                      <a:headEnd type="none" w="med" len="med"/>
                      <a:tailEnd type="none" w="med" len="med"/>
                    </a:lnB>
                    <a:solidFill>
                      <a:schemeClr val="bg1"/>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-$212,832</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-$699,515</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$270,408</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$2,277,341</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$5,965,782</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r>
              <a:tr h="132442">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121847674"/>
              </p:ext>
            </p:extLst>
          </p:nvPr>
        </p:nvGraphicFramePr>
        <p:xfrm>
          <a:off x="252371" y="1108953"/>
          <a:ext cx="3982417" cy="625890"/>
        </p:xfrm>
        <a:graphic>
          <a:graphicData uri="http://schemas.openxmlformats.org/drawingml/2006/table">
            <a:tbl>
              <a:tblPr firstRow="1" bandRow="1">
                <a:tableStyleId>{5A111915-BE36-4E01-A7E5-04B1672EAD32}</a:tableStyleId>
              </a:tblPr>
              <a:tblGrid>
                <a:gridCol w="1114558"/>
                <a:gridCol w="578054"/>
                <a:gridCol w="568647"/>
                <a:gridCol w="499719"/>
                <a:gridCol w="577262"/>
                <a:gridCol w="644177"/>
              </a:tblGrid>
              <a:tr h="218521">
                <a:tc>
                  <a:txBody>
                    <a:bodyPr/>
                    <a:lstStyle/>
                    <a:p>
                      <a:r>
                        <a:rPr lang="en-US" sz="700" dirty="0" smtClean="0">
                          <a:solidFill>
                            <a:schemeClr val="tx1"/>
                          </a:solidFill>
                          <a:latin typeface="Glacial Indifference" charset="0"/>
                          <a:ea typeface="Glacial Indifference" charset="0"/>
                          <a:cs typeface="Glacial Indifference" charset="0"/>
                        </a:rPr>
                        <a:t>FYE JUNE</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FY2019</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FY2021</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FY2022</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FY2023</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r>
              <a:tr h="235055">
                <a:tc>
                  <a:txBody>
                    <a:bodyPr/>
                    <a:lstStyle/>
                    <a:p>
                      <a:r>
                        <a:rPr lang="en-US" sz="700" b="1" dirty="0" smtClean="0">
                          <a:solidFill>
                            <a:schemeClr val="tx1"/>
                          </a:solidFill>
                          <a:latin typeface="Glacial Indifference" charset="0"/>
                          <a:ea typeface="Glacial Indifference" charset="0"/>
                          <a:cs typeface="Glacial Indifference" charset="0"/>
                        </a:rPr>
                        <a:t>Gyms on </a:t>
                      </a:r>
                      <a:r>
                        <a:rPr lang="en-US" sz="700" b="1" dirty="0" err="1" smtClean="0">
                          <a:solidFill>
                            <a:schemeClr val="tx1"/>
                          </a:solidFill>
                          <a:latin typeface="Glacial Indifference" charset="0"/>
                          <a:ea typeface="Glacial Indifference" charset="0"/>
                          <a:cs typeface="Glacial Indifference" charset="0"/>
                        </a:rPr>
                        <a:t>FlexIt</a:t>
                      </a:r>
                      <a:endParaRPr lang="en-US" sz="700" b="1"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2,040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3,840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6,240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r>
              <a:tr h="0">
                <a:tc>
                  <a:txBody>
                    <a:bodyPr/>
                    <a:lstStyle/>
                    <a:p>
                      <a:r>
                        <a:rPr lang="en-US" sz="700" b="1" dirty="0" smtClean="0">
                          <a:solidFill>
                            <a:schemeClr val="tx1"/>
                          </a:solidFill>
                          <a:latin typeface="Glacial Indifference" charset="0"/>
                          <a:ea typeface="Glacial Indifference" charset="0"/>
                          <a:cs typeface="Glacial Indifference" charset="0"/>
                        </a:rPr>
                        <a:t>Gyms Signed Up</a:t>
                      </a:r>
                      <a:endParaRPr lang="en-US" sz="700" b="1"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220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600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1,200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1,800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2,400</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r>
            </a:tbl>
          </a:graphicData>
        </a:graphic>
      </p:graphicFrame>
    </p:spTree>
    <p:extLst>
      <p:ext uri="{BB962C8B-B14F-4D97-AF65-F5344CB8AC3E}">
        <p14:creationId xmlns:p14="http://schemas.microsoft.com/office/powerpoint/2010/main" val="292287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pic>
        <p:nvPicPr>
          <p:cNvPr id="26" name="Picture 2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5" name="Rectangle 34"/>
          <p:cNvSpPr/>
          <p:nvPr/>
        </p:nvSpPr>
        <p:spPr>
          <a:xfrm>
            <a:off x="4025308" y="1126141"/>
            <a:ext cx="4849271" cy="3882978"/>
          </a:xfrm>
          <a:prstGeom prst="rect">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58687" y="1135452"/>
            <a:ext cx="3645556" cy="3355521"/>
          </a:xfrm>
          <a:prstGeom prst="rect">
            <a:avLst/>
          </a:prstGeom>
          <a:solidFill>
            <a:srgbClr val="A5A5A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Shape 415"/>
          <p:cNvSpPr txBox="1">
            <a:spLocks noGrp="1"/>
          </p:cNvSpPr>
          <p:nvPr>
            <p:ph type="sldNum" idx="12"/>
          </p:nvPr>
        </p:nvSpPr>
        <p:spPr>
          <a:xfrm>
            <a:off x="8686800" y="4826238"/>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sym typeface="Montserrat"/>
              </a:rPr>
              <a:t>35</a:t>
            </a:fld>
            <a:endParaRPr dirty="0">
              <a:solidFill>
                <a:schemeClr val="bg1"/>
              </a:solidFill>
              <a:latin typeface="Montserrat" charset="0"/>
              <a:ea typeface="Montserrat" charset="0"/>
              <a:cs typeface="Montserrat" charset="0"/>
              <a:sym typeface="Montserrat"/>
            </a:endParaRPr>
          </a:p>
        </p:txBody>
      </p:sp>
      <p:sp>
        <p:nvSpPr>
          <p:cNvPr id="416" name="Shape 416"/>
          <p:cNvSpPr txBox="1"/>
          <p:nvPr/>
        </p:nvSpPr>
        <p:spPr>
          <a:xfrm>
            <a:off x="457200" y="274320"/>
            <a:ext cx="5467800" cy="57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Investment Details</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2" name="TextBox 1"/>
          <p:cNvSpPr txBox="1"/>
          <p:nvPr/>
        </p:nvSpPr>
        <p:spPr>
          <a:xfrm>
            <a:off x="5554639" y="1371600"/>
            <a:ext cx="1838965" cy="369332"/>
          </a:xfrm>
          <a:prstGeom prst="rect">
            <a:avLst/>
          </a:prstGeom>
          <a:noFill/>
        </p:spPr>
        <p:txBody>
          <a:bodyPr wrap="none" rtlCol="0">
            <a:spAutoFit/>
          </a:bodyPr>
          <a:lstStyle/>
          <a:p>
            <a:pPr algn="ctr"/>
            <a:r>
              <a:rPr lang="en-US" sz="1800" b="1" dirty="0" smtClean="0">
                <a:solidFill>
                  <a:schemeClr val="bg1"/>
                </a:solidFill>
                <a:latin typeface="Glacial Indifference" charset="0"/>
                <a:ea typeface="Glacial Indifference" charset="0"/>
                <a:cs typeface="Glacial Indifference" charset="0"/>
              </a:rPr>
              <a:t>Uses of Capital</a:t>
            </a:r>
            <a:endParaRPr lang="en-US" sz="1800" b="1" dirty="0">
              <a:solidFill>
                <a:schemeClr val="bg1"/>
              </a:solidFill>
              <a:latin typeface="Glacial Indifference" charset="0"/>
              <a:ea typeface="Glacial Indifference" charset="0"/>
              <a:cs typeface="Glacial Indifference" charset="0"/>
            </a:endParaRPr>
          </a:p>
        </p:txBody>
      </p:sp>
      <p:sp>
        <p:nvSpPr>
          <p:cNvPr id="3" name="TextBox 2"/>
          <p:cNvSpPr txBox="1"/>
          <p:nvPr/>
        </p:nvSpPr>
        <p:spPr>
          <a:xfrm>
            <a:off x="1289609" y="1322058"/>
            <a:ext cx="1383712" cy="369332"/>
          </a:xfrm>
          <a:prstGeom prst="rect">
            <a:avLst/>
          </a:prstGeom>
          <a:noFill/>
        </p:spPr>
        <p:txBody>
          <a:bodyPr wrap="none" rtlCol="0">
            <a:spAutoFit/>
          </a:bodyPr>
          <a:lstStyle/>
          <a:p>
            <a:r>
              <a:rPr lang="en-US" sz="1800" b="1" dirty="0" smtClean="0">
                <a:solidFill>
                  <a:schemeClr val="bg1"/>
                </a:solidFill>
                <a:latin typeface="Glacial Indifference" charset="0"/>
                <a:ea typeface="Glacial Indifference" charset="0"/>
                <a:cs typeface="Glacial Indifference" charset="0"/>
              </a:rPr>
              <a:t>Deal Terms</a:t>
            </a:r>
            <a:endParaRPr lang="en-US" sz="1800" b="1" dirty="0">
              <a:solidFill>
                <a:schemeClr val="bg1"/>
              </a:solidFill>
              <a:latin typeface="Glacial Indifference" charset="0"/>
              <a:ea typeface="Glacial Indifference" charset="0"/>
              <a:cs typeface="Glacial Indifference" charset="0"/>
            </a:endParaRPr>
          </a:p>
        </p:txBody>
      </p:sp>
      <p:graphicFrame>
        <p:nvGraphicFramePr>
          <p:cNvPr id="16" name="Content Placeholder 4"/>
          <p:cNvGraphicFramePr>
            <a:graphicFrameLocks/>
          </p:cNvGraphicFramePr>
          <p:nvPr>
            <p:extLst>
              <p:ext uri="{D42A27DB-BD31-4B8C-83A1-F6EECF244321}">
                <p14:modId xmlns:p14="http://schemas.microsoft.com/office/powerpoint/2010/main" val="1232226913"/>
              </p:ext>
            </p:extLst>
          </p:nvPr>
        </p:nvGraphicFramePr>
        <p:xfrm>
          <a:off x="0" y="1990923"/>
          <a:ext cx="3974998" cy="3320844"/>
        </p:xfrm>
        <a:graphic>
          <a:graphicData uri="http://schemas.openxmlformats.org/drawingml/2006/table">
            <a:tbl>
              <a:tblPr bandRow="1">
                <a:tableStyleId>{2D5ABB26-0587-4C30-8999-92F81FD0307C}</a:tableStyleId>
              </a:tblPr>
              <a:tblGrid>
                <a:gridCol w="1990941"/>
                <a:gridCol w="1984057"/>
              </a:tblGrid>
              <a:tr h="640117">
                <a:tc>
                  <a:txBody>
                    <a:bodyPr/>
                    <a:lstStyle/>
                    <a:p>
                      <a:pPr lvl="2"/>
                      <a:r>
                        <a:rPr lang="en-US" b="1" dirty="0" smtClean="0">
                          <a:solidFill>
                            <a:schemeClr val="bg1"/>
                          </a:solidFill>
                          <a:latin typeface="Glacial Indifference" charset="0"/>
                          <a:ea typeface="Glacial Indifference" charset="0"/>
                          <a:cs typeface="Glacial Indifference" charset="0"/>
                        </a:rPr>
                        <a:t>          Raise</a:t>
                      </a:r>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chemeClr val="bg1"/>
                          </a:solidFill>
                          <a:latin typeface="Glacial Indifference" charset="0"/>
                          <a:ea typeface="Glacial Indifference" charset="0"/>
                          <a:cs typeface="Glacial Indifference" charset="0"/>
                        </a:rPr>
                        <a:t>Up to $500K SAFE</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r>
              <a:tr h="602405">
                <a:tc>
                  <a:txBody>
                    <a:bodyPr/>
                    <a:lstStyle/>
                    <a:p>
                      <a:pPr lvl="2"/>
                      <a:r>
                        <a:rPr lang="en-US" b="1" dirty="0" smtClean="0">
                          <a:solidFill>
                            <a:schemeClr val="bg1"/>
                          </a:solidFill>
                          <a:latin typeface="Glacial Indifference" charset="0"/>
                          <a:ea typeface="Glacial Indifference" charset="0"/>
                          <a:cs typeface="Glacial Indifference" charset="0"/>
                        </a:rPr>
                        <a:t>          Valuation</a:t>
                      </a:r>
                      <a:r>
                        <a:rPr lang="en-US"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Cap</a:t>
                      </a:r>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chemeClr val="bg1"/>
                          </a:solidFill>
                          <a:latin typeface="Glacial Indifference" charset="0"/>
                          <a:ea typeface="Glacial Indifference" charset="0"/>
                          <a:cs typeface="Glacial Indifference" charset="0"/>
                        </a:rPr>
                        <a:t>$2.5M Cap</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a:noFill/>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r>
              <a:tr h="619932">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baseline="0"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Discount</a:t>
                      </a: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latin typeface="Glacial Indifference" charset="0"/>
                          <a:ea typeface="Glacial Indifference" charset="0"/>
                          <a:cs typeface="Glacial Indifference" charset="0"/>
                        </a:rPr>
                        <a:t>20%</a:t>
                      </a:r>
                    </a:p>
                  </a:txBody>
                  <a:tcPr anchor="ctr">
                    <a:lnL w="12700" cap="flat" cmpd="sng" algn="ctr">
                      <a:noFill/>
                      <a:prstDash val="solid"/>
                      <a:round/>
                      <a:headEnd type="none" w="med" len="med"/>
                      <a:tailEnd type="none" w="med" len="med"/>
                    </a:lnL>
                    <a:lnR>
                      <a:noFill/>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r>
              <a:tr h="635430">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chemeClr val="bg1"/>
                          </a:solidFill>
                          <a:latin typeface="Glacial Indifference" charset="0"/>
                          <a:ea typeface="Glacial Indifference" charset="0"/>
                          <a:cs typeface="Glacial Indifference" charset="0"/>
                        </a:rPr>
                        <a:t>          Runway </a:t>
                      </a: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latin typeface="Glacial Indifference" charset="0"/>
                          <a:ea typeface="Glacial Indifference" charset="0"/>
                          <a:cs typeface="Glacial Indifference" charset="0"/>
                        </a:rPr>
                        <a:t>12 months</a:t>
                      </a:r>
                    </a:p>
                  </a:txBody>
                  <a:tcPr anchor="ctr">
                    <a:lnL w="12700" cap="flat" cmpd="sng" algn="ctr">
                      <a:noFill/>
                      <a:prstDash val="solid"/>
                      <a:round/>
                      <a:headEnd type="none" w="med" len="med"/>
                      <a:tailEnd type="none" w="med" len="med"/>
                    </a:lnL>
                    <a:lnR>
                      <a:noFill/>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lvl="2"/>
                      <a:endParaRPr lang="en-US" b="1" dirty="0">
                        <a:solidFill>
                          <a:srgbClr val="252525"/>
                        </a:solidFill>
                        <a:latin typeface="Glacial Indifference" charset="0"/>
                        <a:ea typeface="Glacial Indifference" charset="0"/>
                        <a:cs typeface="Glacial Indifference"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bg1"/>
                        </a:solidFill>
                        <a:latin typeface="Glacial Indifference" charset="0"/>
                        <a:ea typeface="Glacial Indifference" charset="0"/>
                        <a:cs typeface="Glacial Indifference"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endParaRPr lang="en-US" b="1" dirty="0">
                        <a:solidFill>
                          <a:srgbClr val="252525"/>
                        </a:solidFill>
                        <a:latin typeface="Glacial Indifference" charset="0"/>
                        <a:ea typeface="Glacial Indifference" charset="0"/>
                        <a:cs typeface="Glacial Indifference"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dirty="0">
                        <a:solidFill>
                          <a:schemeClr val="bg1"/>
                        </a:solidFill>
                        <a:latin typeface="Glacial Indifference" charset="0"/>
                        <a:ea typeface="Glacial Indifference" charset="0"/>
                        <a:cs typeface="Glacial Indifference"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graphicFrame>
        <p:nvGraphicFramePr>
          <p:cNvPr id="19" name="Content Placeholder 4"/>
          <p:cNvGraphicFramePr>
            <a:graphicFrameLocks/>
          </p:cNvGraphicFramePr>
          <p:nvPr>
            <p:extLst>
              <p:ext uri="{D42A27DB-BD31-4B8C-83A1-F6EECF244321}">
                <p14:modId xmlns:p14="http://schemas.microsoft.com/office/powerpoint/2010/main" val="399183035"/>
              </p:ext>
            </p:extLst>
          </p:nvPr>
        </p:nvGraphicFramePr>
        <p:xfrm>
          <a:off x="4009810" y="2040924"/>
          <a:ext cx="5149687" cy="2910840"/>
        </p:xfrm>
        <a:graphic>
          <a:graphicData uri="http://schemas.openxmlformats.org/drawingml/2006/table">
            <a:tbl>
              <a:tblPr bandRow="1">
                <a:tableStyleId>{2D5ABB26-0587-4C30-8999-92F81FD0307C}</a:tableStyleId>
              </a:tblPr>
              <a:tblGrid>
                <a:gridCol w="279802"/>
                <a:gridCol w="900953"/>
                <a:gridCol w="1371600"/>
                <a:gridCol w="2259106"/>
                <a:gridCol w="338226"/>
              </a:tblGrid>
              <a:tr h="17243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$72K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Technology</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Consumer App</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Tablet</a:t>
                      </a:r>
                      <a:r>
                        <a:rPr lang="en-US" baseline="0" dirty="0" smtClean="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App/Admin Panel</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17243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$140K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PR/Marketing</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Launch/Ongoing PR</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Targeted</a:t>
                      </a:r>
                      <a:r>
                        <a:rPr lang="en-US" baseline="0" dirty="0" smtClean="0">
                          <a:solidFill>
                            <a:schemeClr val="bg1"/>
                          </a:solidFill>
                          <a:latin typeface="Glacial Indifference" charset="0"/>
                          <a:ea typeface="Glacial Indifference" charset="0"/>
                          <a:cs typeface="Glacial Indifference" charset="0"/>
                        </a:rPr>
                        <a:t> Digital Strategy</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17243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$235K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Personnel/Ops</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CTO; COO</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Business Development</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Hardware Installation</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Gym</a:t>
                      </a:r>
                      <a:r>
                        <a:rPr lang="en-US" baseline="0" dirty="0" smtClean="0">
                          <a:solidFill>
                            <a:schemeClr val="bg1"/>
                          </a:solidFill>
                          <a:latin typeface="Glacial Indifference" charset="0"/>
                          <a:ea typeface="Glacial Indifference" charset="0"/>
                          <a:cs typeface="Glacial Indifference" charset="0"/>
                        </a:rPr>
                        <a:t> Training</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17243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$53K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Working Capital</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Hardware purchase</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Inventory &amp; Storage</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172430">
                <a:tc>
                  <a:txBody>
                    <a:bodyPr/>
                    <a:lstStyle/>
                    <a:p>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700" dirty="0" smtClean="0">
                        <a:solidFill>
                          <a:srgbClr val="252525"/>
                        </a:solidFill>
                        <a:latin typeface="Glacial Indifference" charset="0"/>
                        <a:ea typeface="Glacial Indifference" charset="0"/>
                        <a:cs typeface="Glacial Indifference" charset="0"/>
                      </a:endParaRPr>
                    </a:p>
                    <a:p>
                      <a:r>
                        <a:rPr lang="en-US" b="1" dirty="0" smtClean="0">
                          <a:solidFill>
                            <a:schemeClr val="bg1"/>
                          </a:solidFill>
                          <a:latin typeface="Glacial Indifference" charset="0"/>
                          <a:ea typeface="Glacial Indifference" charset="0"/>
                          <a:cs typeface="Glacial Indifference" charset="0"/>
                        </a:rPr>
                        <a:t>$500K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12713" indent="-112713">
                        <a:buFont typeface="Arial"/>
                        <a:buChar char="•"/>
                      </a:pPr>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12713" indent="-112713">
                        <a:buFont typeface="Arial"/>
                        <a:buChar char="•"/>
                      </a:pPr>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28" name="TextBox 27"/>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cxnSp>
        <p:nvCxnSpPr>
          <p:cNvPr id="36" name="Straight Connector 35"/>
          <p:cNvCxnSpPr/>
          <p:nvPr/>
        </p:nvCxnSpPr>
        <p:spPr>
          <a:xfrm>
            <a:off x="369973" y="1804777"/>
            <a:ext cx="315696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774142" y="1848508"/>
            <a:ext cx="362102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025308" y="4564633"/>
            <a:ext cx="5134189" cy="0"/>
          </a:xfrm>
          <a:prstGeom prst="line">
            <a:avLst/>
          </a:prstGeom>
          <a:ln w="6350">
            <a:solidFill>
              <a:srgbClr val="252525"/>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4817541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sp>
        <p:nvSpPr>
          <p:cNvPr id="415" name="Shape 415"/>
          <p:cNvSpPr txBox="1">
            <a:spLocks noGrp="1"/>
          </p:cNvSpPr>
          <p:nvPr>
            <p:ph type="sldNum" idx="12"/>
          </p:nvPr>
        </p:nvSpPr>
        <p:spPr>
          <a:xfrm>
            <a:off x="8686800" y="4826238"/>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sym typeface="Montserrat"/>
              </a:rPr>
              <a:t>36</a:t>
            </a:fld>
            <a:endParaRPr dirty="0">
              <a:solidFill>
                <a:schemeClr val="bg1"/>
              </a:solidFill>
              <a:latin typeface="Montserrat" charset="0"/>
              <a:ea typeface="Montserrat" charset="0"/>
              <a:cs typeface="Montserrat" charset="0"/>
              <a:sym typeface="Montserrat"/>
            </a:endParaRPr>
          </a:p>
        </p:txBody>
      </p:sp>
      <p:sp>
        <p:nvSpPr>
          <p:cNvPr id="416" name="Shape 416"/>
          <p:cNvSpPr txBox="1"/>
          <p:nvPr/>
        </p:nvSpPr>
        <p:spPr>
          <a:xfrm>
            <a:off x="457200" y="274320"/>
            <a:ext cx="5467800" cy="57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Mission &amp; Vision</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28" name="TextBox 27"/>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sp>
        <p:nvSpPr>
          <p:cNvPr id="4" name="TextBox 3"/>
          <p:cNvSpPr txBox="1"/>
          <p:nvPr/>
        </p:nvSpPr>
        <p:spPr>
          <a:xfrm>
            <a:off x="1610085" y="1687949"/>
            <a:ext cx="5939328" cy="1477328"/>
          </a:xfrm>
          <a:prstGeom prst="rect">
            <a:avLst/>
          </a:prstGeom>
          <a:noFill/>
        </p:spPr>
        <p:txBody>
          <a:bodyPr wrap="square" rtlCol="0">
            <a:spAutoFit/>
          </a:bodyPr>
          <a:lstStyle/>
          <a:p>
            <a:pPr algn="ctr"/>
            <a:r>
              <a:rPr lang="en-US" sz="1800" dirty="0">
                <a:solidFill>
                  <a:schemeClr val="bg1"/>
                </a:solidFill>
                <a:latin typeface="Glacial Indifference" charset="0"/>
                <a:ea typeface="Glacial Indifference" charset="0"/>
                <a:cs typeface="Glacial Indifference" charset="0"/>
              </a:rPr>
              <a:t>FLEXIT’s mission is to make fitness more accessible. FLEXIT will enable more individuals to workout where they want, when they want. FLEXIT will accrue more minute across its platform than the largest grossing individual gym chain in the country.</a:t>
            </a:r>
            <a:endParaRPr lang="en-US" sz="1800" dirty="0">
              <a:solidFill>
                <a:schemeClr val="bg1"/>
              </a:solidFill>
              <a:latin typeface="Glacial Indifference" charset="0"/>
              <a:ea typeface="Glacial Indifference" charset="0"/>
              <a:cs typeface="Glacial Indifference" charset="0"/>
            </a:endParaRPr>
          </a:p>
        </p:txBody>
      </p:sp>
      <p:cxnSp>
        <p:nvCxnSpPr>
          <p:cNvPr id="25" name="Straight Connector 24"/>
          <p:cNvCxnSpPr/>
          <p:nvPr/>
        </p:nvCxnSpPr>
        <p:spPr>
          <a:xfrm>
            <a:off x="2838059" y="1324563"/>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09777" y="3589263"/>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5373433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17" name="Picture 16"/>
          <p:cNvPicPr>
            <a:picLocks noChangeAspect="1"/>
          </p:cNvPicPr>
          <p:nvPr/>
        </p:nvPicPr>
        <p:blipFill rotWithShape="1">
          <a:blip r:embed="rId3"/>
          <a:srcRect t="10710" r="642" b="6073"/>
          <a:stretch/>
        </p:blipFill>
        <p:spPr>
          <a:xfrm flipH="1">
            <a:off x="0" y="0"/>
            <a:ext cx="9159498" cy="5143500"/>
          </a:xfrm>
          <a:prstGeom prst="rect">
            <a:avLst/>
          </a:prstGeom>
        </p:spPr>
      </p:pic>
      <p:sp>
        <p:nvSpPr>
          <p:cNvPr id="16" name="Rounded Rectangle 15"/>
          <p:cNvSpPr/>
          <p:nvPr/>
        </p:nvSpPr>
        <p:spPr>
          <a:xfrm>
            <a:off x="0" y="1783002"/>
            <a:ext cx="9143999" cy="3360497"/>
          </a:xfrm>
          <a:prstGeom prst="roundRect">
            <a:avLst>
              <a:gd name="adj" fmla="val 0"/>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4145"/>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sym typeface="Montserrat"/>
              </a:rPr>
              <a:t>37</a:t>
            </a:fld>
            <a:endParaRPr dirty="0">
              <a:solidFill>
                <a:schemeClr val="tx1"/>
              </a:solidFill>
              <a:latin typeface="Montserrat" charset="0"/>
              <a:ea typeface="Montserrat" charset="0"/>
              <a:cs typeface="Montserrat" charset="0"/>
              <a:sym typeface="Montserrat"/>
            </a:endParaRPr>
          </a:p>
        </p:txBody>
      </p:sp>
      <p:sp>
        <p:nvSpPr>
          <p:cNvPr id="12" name="TextBox 11"/>
          <p:cNvSpPr txBox="1"/>
          <p:nvPr/>
        </p:nvSpPr>
        <p:spPr>
          <a:xfrm>
            <a:off x="6515801" y="2504348"/>
            <a:ext cx="2375013" cy="646331"/>
          </a:xfrm>
          <a:prstGeom prst="rect">
            <a:avLst/>
          </a:prstGeom>
          <a:noFill/>
        </p:spPr>
        <p:txBody>
          <a:bodyPr wrap="square" rtlCol="0">
            <a:spAutoFit/>
          </a:bodyPr>
          <a:lstStyle/>
          <a:p>
            <a:r>
              <a:rPr lang="en-US" sz="1800" dirty="0">
                <a:solidFill>
                  <a:schemeClr val="bg1"/>
                </a:solidFill>
                <a:latin typeface="Glacial Indifference" charset="0"/>
                <a:ea typeface="Glacial Indifference" charset="0"/>
                <a:cs typeface="Glacial Indifference" charset="0"/>
              </a:rPr>
              <a:t>Head of Biz Dev </a:t>
            </a:r>
            <a:r>
              <a:rPr lang="mr-IN" sz="1800" dirty="0">
                <a:solidFill>
                  <a:schemeClr val="bg1"/>
                </a:solidFill>
                <a:latin typeface="Glacial Indifference" charset="0"/>
                <a:ea typeface="Glacial Indifference" charset="0"/>
                <a:cs typeface="Glacial Indifference" charset="0"/>
              </a:rPr>
              <a:t>–</a:t>
            </a:r>
            <a:r>
              <a:rPr lang="en-US" sz="1800" dirty="0">
                <a:solidFill>
                  <a:schemeClr val="bg1"/>
                </a:solidFill>
                <a:latin typeface="Glacial Indifference" charset="0"/>
                <a:ea typeface="Glacial Indifference" charset="0"/>
                <a:cs typeface="Glacial Indifference" charset="0"/>
              </a:rPr>
              <a:t> Michael </a:t>
            </a:r>
            <a:r>
              <a:rPr lang="en-US" sz="1800" dirty="0" smtClean="0">
                <a:solidFill>
                  <a:schemeClr val="bg1"/>
                </a:solidFill>
                <a:latin typeface="Glacial Indifference" charset="0"/>
                <a:ea typeface="Glacial Indifference" charset="0"/>
                <a:cs typeface="Glacial Indifference" charset="0"/>
              </a:rPr>
              <a:t>Rojas</a:t>
            </a:r>
            <a:endParaRPr lang="en-US" sz="1800" dirty="0">
              <a:solidFill>
                <a:schemeClr val="bg1"/>
              </a:solidFill>
              <a:latin typeface="Glacial Indifference" charset="0"/>
              <a:ea typeface="Glacial Indifference" charset="0"/>
              <a:cs typeface="Glacial Indifference" charset="0"/>
            </a:endParaRPr>
          </a:p>
        </p:txBody>
      </p:sp>
      <p:sp>
        <p:nvSpPr>
          <p:cNvPr id="13" name="TextBox 12"/>
          <p:cNvSpPr txBox="1"/>
          <p:nvPr/>
        </p:nvSpPr>
        <p:spPr>
          <a:xfrm>
            <a:off x="535474" y="2509475"/>
            <a:ext cx="2885575" cy="646331"/>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CEO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a:t>
            </a:r>
            <a:r>
              <a:rPr lang="en-US" sz="1800" dirty="0">
                <a:solidFill>
                  <a:schemeClr val="bg1"/>
                </a:solidFill>
                <a:latin typeface="Glacial Indifference" charset="0"/>
                <a:ea typeface="Glacial Indifference" charset="0"/>
                <a:cs typeface="Glacial Indifference" charset="0"/>
              </a:rPr>
              <a:t>Austin Cohen</a:t>
            </a:r>
          </a:p>
          <a:p>
            <a:pPr algn="ctr"/>
            <a:endParaRPr lang="en-US" sz="1800" dirty="0">
              <a:solidFill>
                <a:schemeClr val="bg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420" y="1184161"/>
            <a:ext cx="1133159" cy="1133159"/>
          </a:xfrm>
          <a:prstGeom prst="ellipse">
            <a:avLst/>
          </a:prstGeom>
        </p:spPr>
      </p:pic>
      <p:pic>
        <p:nvPicPr>
          <p:cNvPr id="5" name="Picture 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1214729" y="1184161"/>
            <a:ext cx="1145693" cy="1145693"/>
          </a:xfrm>
          <a:prstGeom prst="ellipse">
            <a:avLst/>
          </a:prstGeom>
        </p:spPr>
      </p:pic>
      <p:sp>
        <p:nvSpPr>
          <p:cNvPr id="21" name="TextBox 20"/>
          <p:cNvSpPr txBox="1"/>
          <p:nvPr/>
        </p:nvSpPr>
        <p:spPr>
          <a:xfrm>
            <a:off x="457200" y="274320"/>
            <a:ext cx="4343603" cy="605294"/>
          </a:xfrm>
          <a:prstGeom prst="rect">
            <a:avLst/>
          </a:prstGeom>
          <a:noFill/>
        </p:spPr>
        <p:txBody>
          <a:bodyPr wrap="square" rtlCol="0">
            <a:spAutoFit/>
          </a:bodyPr>
          <a:lstStyle/>
          <a:p>
            <a:pPr>
              <a:lnSpc>
                <a:spcPts val="4000"/>
              </a:lnSpc>
            </a:pPr>
            <a:r>
              <a:rPr lang="en-US" sz="2400" b="1" dirty="0" smtClean="0">
                <a:solidFill>
                  <a:schemeClr val="bg1"/>
                </a:solidFill>
                <a:latin typeface="Glacial Indifference" charset="0"/>
                <a:ea typeface="Glacial Indifference" charset="0"/>
                <a:cs typeface="Glacial Indifference" charset="0"/>
              </a:rPr>
              <a:t>The Team</a:t>
            </a:r>
            <a:endParaRPr lang="en-US" sz="2400" b="1"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3764109" y="2509474"/>
            <a:ext cx="2885575" cy="369332"/>
          </a:xfrm>
          <a:prstGeom prst="rect">
            <a:avLst/>
          </a:prstGeom>
          <a:noFill/>
        </p:spPr>
        <p:txBody>
          <a:bodyPr wrap="square" rtlCol="0">
            <a:spAutoFit/>
          </a:bodyPr>
          <a:lstStyle/>
          <a:p>
            <a:r>
              <a:rPr lang="en-US" sz="1800" dirty="0" smtClean="0">
                <a:solidFill>
                  <a:schemeClr val="bg1"/>
                </a:solidFill>
                <a:latin typeface="Glacial Indifference" charset="0"/>
                <a:ea typeface="Glacial Indifference" charset="0"/>
                <a:cs typeface="Glacial Indifference" charset="0"/>
              </a:rPr>
              <a:t>TBD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Kevin Batista</a:t>
            </a:r>
            <a:endParaRPr lang="en-US" sz="1800" dirty="0">
              <a:solidFill>
                <a:schemeClr val="bg1"/>
              </a:solidFill>
              <a:latin typeface="Glacial Indifference" charset="0"/>
              <a:ea typeface="Glacial Indifference" charset="0"/>
              <a:cs typeface="Glacial Indifference" charset="0"/>
            </a:endParaRPr>
          </a:p>
        </p:txBody>
      </p:sp>
      <p:sp>
        <p:nvSpPr>
          <p:cNvPr id="23" name="TextBox 22"/>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24" name="Picture 23"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6796268" y="1184161"/>
            <a:ext cx="1145693" cy="1145693"/>
          </a:xfrm>
          <a:prstGeom prst="ellipse">
            <a:avLst/>
          </a:prstGeom>
        </p:spPr>
      </p:pic>
      <p:sp>
        <p:nvSpPr>
          <p:cNvPr id="26" name="TextBox 25"/>
          <p:cNvSpPr txBox="1"/>
          <p:nvPr/>
        </p:nvSpPr>
        <p:spPr>
          <a:xfrm>
            <a:off x="6023356" y="3222867"/>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7" name="TextBox 26"/>
          <p:cNvSpPr txBox="1"/>
          <p:nvPr/>
        </p:nvSpPr>
        <p:spPr>
          <a:xfrm>
            <a:off x="3226241" y="3210333"/>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8" name="TextBox 27"/>
          <p:cNvSpPr txBox="1"/>
          <p:nvPr/>
        </p:nvSpPr>
        <p:spPr>
          <a:xfrm>
            <a:off x="441817" y="3210332"/>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4872017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17" name="Picture 16"/>
          <p:cNvPicPr>
            <a:picLocks noChangeAspect="1"/>
          </p:cNvPicPr>
          <p:nvPr/>
        </p:nvPicPr>
        <p:blipFill rotWithShape="1">
          <a:blip r:embed="rId3"/>
          <a:srcRect t="10710" r="642" b="6073"/>
          <a:stretch/>
        </p:blipFill>
        <p:spPr>
          <a:xfrm flipH="1">
            <a:off x="0" y="0"/>
            <a:ext cx="9159498" cy="5143500"/>
          </a:xfrm>
          <a:prstGeom prst="rect">
            <a:avLst/>
          </a:prstGeom>
        </p:spPr>
      </p:pic>
      <p:sp>
        <p:nvSpPr>
          <p:cNvPr id="16" name="Rounded Rectangle 15"/>
          <p:cNvSpPr/>
          <p:nvPr/>
        </p:nvSpPr>
        <p:spPr>
          <a:xfrm flipV="1">
            <a:off x="0" y="0"/>
            <a:ext cx="9143999" cy="1783003"/>
          </a:xfrm>
          <a:prstGeom prst="roundRect">
            <a:avLst>
              <a:gd name="adj" fmla="val 0"/>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4145"/>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sym typeface="Montserrat"/>
              </a:rPr>
              <a:t>38</a:t>
            </a:fld>
            <a:endParaRPr dirty="0">
              <a:solidFill>
                <a:schemeClr val="tx1"/>
              </a:solidFill>
              <a:latin typeface="Montserrat" charset="0"/>
              <a:ea typeface="Montserrat" charset="0"/>
              <a:cs typeface="Montserrat" charset="0"/>
              <a:sym typeface="Montserrat"/>
            </a:endParaRPr>
          </a:p>
        </p:txBody>
      </p:sp>
      <p:sp>
        <p:nvSpPr>
          <p:cNvPr id="12" name="TextBox 11"/>
          <p:cNvSpPr txBox="1"/>
          <p:nvPr/>
        </p:nvSpPr>
        <p:spPr>
          <a:xfrm>
            <a:off x="6515801" y="2504348"/>
            <a:ext cx="2375013" cy="646331"/>
          </a:xfrm>
          <a:prstGeom prst="rect">
            <a:avLst/>
          </a:prstGeom>
          <a:noFill/>
        </p:spPr>
        <p:txBody>
          <a:bodyPr wrap="square" rtlCol="0">
            <a:spAutoFit/>
          </a:bodyPr>
          <a:lstStyle/>
          <a:p>
            <a:r>
              <a:rPr lang="en-US" sz="1800" dirty="0">
                <a:solidFill>
                  <a:schemeClr val="bg1"/>
                </a:solidFill>
                <a:latin typeface="Glacial Indifference" charset="0"/>
                <a:ea typeface="Glacial Indifference" charset="0"/>
                <a:cs typeface="Glacial Indifference" charset="0"/>
              </a:rPr>
              <a:t>Head of Biz Dev </a:t>
            </a:r>
            <a:r>
              <a:rPr lang="mr-IN" sz="1800" dirty="0">
                <a:solidFill>
                  <a:schemeClr val="bg1"/>
                </a:solidFill>
                <a:latin typeface="Glacial Indifference" charset="0"/>
                <a:ea typeface="Glacial Indifference" charset="0"/>
                <a:cs typeface="Glacial Indifference" charset="0"/>
              </a:rPr>
              <a:t>–</a:t>
            </a:r>
            <a:r>
              <a:rPr lang="en-US" sz="1800" dirty="0">
                <a:solidFill>
                  <a:schemeClr val="bg1"/>
                </a:solidFill>
                <a:latin typeface="Glacial Indifference" charset="0"/>
                <a:ea typeface="Glacial Indifference" charset="0"/>
                <a:cs typeface="Glacial Indifference" charset="0"/>
              </a:rPr>
              <a:t> Michael </a:t>
            </a:r>
            <a:r>
              <a:rPr lang="en-US" sz="1800" dirty="0" smtClean="0">
                <a:solidFill>
                  <a:schemeClr val="bg1"/>
                </a:solidFill>
                <a:latin typeface="Glacial Indifference" charset="0"/>
                <a:ea typeface="Glacial Indifference" charset="0"/>
                <a:cs typeface="Glacial Indifference" charset="0"/>
              </a:rPr>
              <a:t>Rojas</a:t>
            </a:r>
            <a:endParaRPr lang="en-US" sz="1800" dirty="0">
              <a:solidFill>
                <a:schemeClr val="bg1"/>
              </a:solidFill>
              <a:latin typeface="Glacial Indifference" charset="0"/>
              <a:ea typeface="Glacial Indifference" charset="0"/>
              <a:cs typeface="Glacial Indifference" charset="0"/>
            </a:endParaRPr>
          </a:p>
        </p:txBody>
      </p:sp>
      <p:sp>
        <p:nvSpPr>
          <p:cNvPr id="13" name="TextBox 12"/>
          <p:cNvSpPr txBox="1"/>
          <p:nvPr/>
        </p:nvSpPr>
        <p:spPr>
          <a:xfrm>
            <a:off x="535474" y="2509475"/>
            <a:ext cx="2885575" cy="646331"/>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CEO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a:t>
            </a:r>
            <a:r>
              <a:rPr lang="en-US" sz="1800" dirty="0">
                <a:solidFill>
                  <a:schemeClr val="bg1"/>
                </a:solidFill>
                <a:latin typeface="Glacial Indifference" charset="0"/>
                <a:ea typeface="Glacial Indifference" charset="0"/>
                <a:cs typeface="Glacial Indifference" charset="0"/>
              </a:rPr>
              <a:t>Austin Cohen</a:t>
            </a:r>
          </a:p>
          <a:p>
            <a:pPr algn="ctr"/>
            <a:endParaRPr lang="en-US" sz="1800" dirty="0">
              <a:solidFill>
                <a:schemeClr val="bg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420" y="1184161"/>
            <a:ext cx="1133159" cy="1133159"/>
          </a:xfrm>
          <a:prstGeom prst="ellipse">
            <a:avLst/>
          </a:prstGeom>
        </p:spPr>
      </p:pic>
      <p:pic>
        <p:nvPicPr>
          <p:cNvPr id="5" name="Picture 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1214729" y="1184161"/>
            <a:ext cx="1145693" cy="1145693"/>
          </a:xfrm>
          <a:prstGeom prst="ellipse">
            <a:avLst/>
          </a:prstGeom>
        </p:spPr>
      </p:pic>
      <p:sp>
        <p:nvSpPr>
          <p:cNvPr id="21" name="TextBox 20"/>
          <p:cNvSpPr txBox="1"/>
          <p:nvPr/>
        </p:nvSpPr>
        <p:spPr>
          <a:xfrm>
            <a:off x="457200" y="274320"/>
            <a:ext cx="4343603" cy="605294"/>
          </a:xfrm>
          <a:prstGeom prst="rect">
            <a:avLst/>
          </a:prstGeom>
          <a:noFill/>
        </p:spPr>
        <p:txBody>
          <a:bodyPr wrap="square" rtlCol="0">
            <a:spAutoFit/>
          </a:bodyPr>
          <a:lstStyle/>
          <a:p>
            <a:pPr>
              <a:lnSpc>
                <a:spcPts val="4000"/>
              </a:lnSpc>
            </a:pPr>
            <a:r>
              <a:rPr lang="en-US" sz="2400" b="1" dirty="0" smtClean="0">
                <a:solidFill>
                  <a:schemeClr val="bg1"/>
                </a:solidFill>
                <a:latin typeface="Glacial Indifference" charset="0"/>
                <a:ea typeface="Glacial Indifference" charset="0"/>
                <a:cs typeface="Glacial Indifference" charset="0"/>
              </a:rPr>
              <a:t>The Team</a:t>
            </a:r>
            <a:endParaRPr lang="en-US" sz="2400" b="1"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3764109" y="2509474"/>
            <a:ext cx="2885575" cy="369332"/>
          </a:xfrm>
          <a:prstGeom prst="rect">
            <a:avLst/>
          </a:prstGeom>
          <a:noFill/>
        </p:spPr>
        <p:txBody>
          <a:bodyPr wrap="square" rtlCol="0">
            <a:spAutoFit/>
          </a:bodyPr>
          <a:lstStyle/>
          <a:p>
            <a:r>
              <a:rPr lang="en-US" sz="1800" dirty="0" smtClean="0">
                <a:solidFill>
                  <a:schemeClr val="bg1"/>
                </a:solidFill>
                <a:latin typeface="Glacial Indifference" charset="0"/>
                <a:ea typeface="Glacial Indifference" charset="0"/>
                <a:cs typeface="Glacial Indifference" charset="0"/>
              </a:rPr>
              <a:t>TBD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Kevin Batista</a:t>
            </a:r>
            <a:endParaRPr lang="en-US" sz="1800" dirty="0">
              <a:solidFill>
                <a:schemeClr val="bg1"/>
              </a:solidFill>
              <a:latin typeface="Glacial Indifference" charset="0"/>
              <a:ea typeface="Glacial Indifference" charset="0"/>
              <a:cs typeface="Glacial Indifference" charset="0"/>
            </a:endParaRPr>
          </a:p>
        </p:txBody>
      </p:sp>
      <p:sp>
        <p:nvSpPr>
          <p:cNvPr id="23" name="TextBox 22"/>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24" name="Picture 23"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6796268" y="1184161"/>
            <a:ext cx="1145693" cy="1145693"/>
          </a:xfrm>
          <a:prstGeom prst="ellipse">
            <a:avLst/>
          </a:prstGeom>
        </p:spPr>
      </p:pic>
      <p:sp>
        <p:nvSpPr>
          <p:cNvPr id="26" name="TextBox 25"/>
          <p:cNvSpPr txBox="1"/>
          <p:nvPr/>
        </p:nvSpPr>
        <p:spPr>
          <a:xfrm>
            <a:off x="6023356" y="3222867"/>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7" name="TextBox 26"/>
          <p:cNvSpPr txBox="1"/>
          <p:nvPr/>
        </p:nvSpPr>
        <p:spPr>
          <a:xfrm>
            <a:off x="3226241" y="3210333"/>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8" name="TextBox 27"/>
          <p:cNvSpPr txBox="1"/>
          <p:nvPr/>
        </p:nvSpPr>
        <p:spPr>
          <a:xfrm>
            <a:off x="441817" y="3210332"/>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9397509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900" y="-482514"/>
            <a:ext cx="8313900" cy="15217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SemiBold"/>
              </a:rPr>
              <a:t>WORKOUT WHEREVER, WHENEVER. </a:t>
            </a:r>
            <a:r>
              <a:rPr lang="en-US" sz="2400" b="1" dirty="0" smtClean="0">
                <a:solidFill>
                  <a:schemeClr val="bg1"/>
                </a:solidFill>
                <a:latin typeface="Glacial Indifference" charset="0"/>
                <a:ea typeface="Glacial Indifference" charset="0"/>
                <a:cs typeface="Glacial Indifference" charset="0"/>
                <a:sym typeface="Montserrat SemiBold"/>
              </a:rPr>
              <a:t> </a:t>
            </a:r>
            <a:r>
              <a:rPr lang="en-US" sz="2400" b="1" dirty="0" smtClean="0">
                <a:solidFill>
                  <a:schemeClr val="bg1"/>
                </a:solidFill>
                <a:latin typeface="Glacial Indifference" charset="0"/>
                <a:ea typeface="Glacial Indifference" charset="0"/>
                <a:cs typeface="Glacial Indifference" charset="0"/>
                <a:sym typeface="Montserrat SemiBold"/>
              </a:rPr>
              <a:t>JUST</a:t>
            </a:r>
            <a:r>
              <a:rPr lang="is-IS" sz="2400" b="1" dirty="0" smtClean="0">
                <a:solidFill>
                  <a:schemeClr val="bg1"/>
                </a:solidFill>
                <a:latin typeface="Glacial Indifference" charset="0"/>
                <a:ea typeface="Glacial Indifference" charset="0"/>
                <a:cs typeface="Glacial Indifference" charset="0"/>
                <a:sym typeface="Montserrat SemiBold"/>
              </a:rPr>
              <a:t>…</a:t>
            </a:r>
            <a:endParaRPr sz="2400" b="1" dirty="0">
              <a:solidFill>
                <a:schemeClr val="bg1"/>
              </a:solidFill>
              <a:latin typeface="Glacial Indifference" charset="0"/>
              <a:ea typeface="Glacial Indifference" charset="0"/>
              <a:cs typeface="Glacial Indifference" charset="0"/>
              <a:sym typeface="Montserrat SemiBold"/>
            </a:endParaRPr>
          </a:p>
        </p:txBody>
      </p:sp>
      <p:sp>
        <p:nvSpPr>
          <p:cNvPr id="443" name="Shape 443"/>
          <p:cNvSpPr txBox="1">
            <a:spLocks noGrp="1"/>
          </p:cNvSpPr>
          <p:nvPr>
            <p:ph type="sldNum" idx="12"/>
          </p:nvPr>
        </p:nvSpPr>
        <p:spPr>
          <a:xfrm>
            <a:off x="8695346" y="4809146"/>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39</a:t>
            </a:fld>
            <a:endParaRPr dirty="0">
              <a:solidFill>
                <a:schemeClr val="bg1"/>
              </a:solidFill>
              <a:latin typeface="Montserrat"/>
              <a:ea typeface="Montserrat"/>
              <a:cs typeface="Montserrat"/>
              <a:sym typeface="Montserrat"/>
            </a:endParaRPr>
          </a:p>
        </p:txBody>
      </p:sp>
      <p:sp>
        <p:nvSpPr>
          <p:cNvPr id="6" name="Shape 435"/>
          <p:cNvSpPr txBox="1"/>
          <p:nvPr/>
        </p:nvSpPr>
        <p:spPr>
          <a:xfrm>
            <a:off x="124425" y="3576785"/>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03119" y="2631649"/>
            <a:ext cx="1420582"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austin@flexit.fit</a:t>
            </a:r>
            <a:endParaRPr lang="en-US" b="1" dirty="0">
              <a:solidFill>
                <a:schemeClr val="bg1"/>
              </a:solidFill>
              <a:latin typeface="MuseoSans" charset="0"/>
              <a:ea typeface="MuseoSans" charset="0"/>
              <a:cs typeface="MuseoSan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97" y="1414239"/>
            <a:ext cx="7388304" cy="827049"/>
          </a:xfrm>
          <a:prstGeom prst="rect">
            <a:avLst/>
          </a:prstGeom>
        </p:spPr>
      </p:pic>
    </p:spTree>
    <p:extLst>
      <p:ext uri="{BB962C8B-B14F-4D97-AF65-F5344CB8AC3E}">
        <p14:creationId xmlns:p14="http://schemas.microsoft.com/office/powerpoint/2010/main" val="1595985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12" name="Picture 11"/>
          <p:cNvPicPr>
            <a:picLocks noChangeAspect="1"/>
          </p:cNvPicPr>
          <p:nvPr/>
        </p:nvPicPr>
        <p:blipFill rotWithShape="1">
          <a:blip r:embed="rId5"/>
          <a:srcRect t="10710" r="642" b="6073"/>
          <a:stretch/>
        </p:blipFill>
        <p:spPr>
          <a:xfrm flipH="1">
            <a:off x="0" y="0"/>
            <a:ext cx="9159498" cy="5143500"/>
          </a:xfrm>
          <a:prstGeom prst="rect">
            <a:avLst/>
          </a:prstGeom>
        </p:spPr>
      </p:pic>
      <p:sp>
        <p:nvSpPr>
          <p:cNvPr id="11" name="Rounded Rectangle 10"/>
          <p:cNvSpPr/>
          <p:nvPr/>
        </p:nvSpPr>
        <p:spPr>
          <a:xfrm>
            <a:off x="4408768" y="-12280"/>
            <a:ext cx="4762500" cy="5151057"/>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5600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4</a:t>
            </a:fld>
            <a:endParaRPr dirty="0">
              <a:solidFill>
                <a:schemeClr val="tx1"/>
              </a:solidFill>
              <a:latin typeface="Montserrat" charset="0"/>
              <a:ea typeface="Montserrat" charset="0"/>
              <a:cs typeface="Montserrat" charset="0"/>
            </a:endParaRPr>
          </a:p>
        </p:txBody>
      </p:sp>
      <p:sp>
        <p:nvSpPr>
          <p:cNvPr id="18" name="Shape 104"/>
          <p:cNvSpPr txBox="1"/>
          <p:nvPr/>
        </p:nvSpPr>
        <p:spPr>
          <a:xfrm>
            <a:off x="5000445" y="2207300"/>
            <a:ext cx="3579145" cy="1000728"/>
          </a:xfrm>
          <a:prstGeom prst="rect">
            <a:avLst/>
          </a:prstGeom>
          <a:noFill/>
          <a:ln>
            <a:noFill/>
          </a:ln>
        </p:spPr>
        <p:txBody>
          <a:bodyPr spcFirstLastPara="1" wrap="square" lIns="91425" tIns="91425" rIns="91425" bIns="91425" anchor="ctr" anchorCtr="0">
            <a:noAutofit/>
          </a:bodyPr>
          <a:lstStyle/>
          <a:p>
            <a:pPr>
              <a:tabLst>
                <a:tab pos="2743200" algn="l"/>
              </a:tabLst>
            </a:pPr>
            <a:r>
              <a:rPr lang="en-US" sz="1200" b="1" dirty="0">
                <a:solidFill>
                  <a:schemeClr val="bg1"/>
                </a:solidFill>
                <a:latin typeface="Gill Sans" charset="0"/>
                <a:ea typeface="Gill Sans" charset="0"/>
                <a:cs typeface="Gill Sans" charset="0"/>
                <a:sym typeface="Montserrat"/>
              </a:rPr>
              <a:t>Gyms face</a:t>
            </a:r>
            <a:r>
              <a:rPr lang="is-IS" sz="1200" b="1" dirty="0">
                <a:solidFill>
                  <a:schemeClr val="bg1"/>
                </a:solidFill>
                <a:latin typeface="Gill Sans" charset="0"/>
                <a:ea typeface="Gill Sans" charset="0"/>
                <a:cs typeface="Gill Sans" charset="0"/>
                <a:sym typeface="Montserrat"/>
              </a:rPr>
              <a:t>…</a:t>
            </a:r>
            <a:endParaRPr lang="en-US" sz="1200" b="1" dirty="0">
              <a:solidFill>
                <a:schemeClr val="bg1"/>
              </a:solidFill>
              <a:latin typeface="Gill Sans" charset="0"/>
              <a:ea typeface="Gill Sans" charset="0"/>
              <a:cs typeface="Gill Sans" charset="0"/>
              <a:sym typeface="Montserrat"/>
            </a:endParaRPr>
          </a:p>
          <a:p>
            <a:pPr>
              <a:tabLst>
                <a:tab pos="2743200" algn="l"/>
              </a:tabLst>
            </a:pPr>
            <a:endParaRPr lang="en-US" sz="1200" b="1" dirty="0">
              <a:solidFill>
                <a:schemeClr val="bg1"/>
              </a:solidFill>
              <a:latin typeface="Gill Sans" charset="0"/>
              <a:ea typeface="Gill Sans" charset="0"/>
              <a:cs typeface="Gill Sans" charset="0"/>
              <a:sym typeface="Montserrat"/>
            </a:endParaRPr>
          </a:p>
          <a:p>
            <a:pPr>
              <a:tabLst>
                <a:tab pos="2743200" algn="l"/>
              </a:tabLst>
            </a:pPr>
            <a:r>
              <a:rPr lang="en" sz="1200" b="1" dirty="0">
                <a:solidFill>
                  <a:schemeClr val="bg1"/>
                </a:solidFill>
                <a:latin typeface="Gill Sans" charset="0"/>
                <a:ea typeface="Gill Sans" charset="0"/>
                <a:cs typeface="Gill Sans" charset="0"/>
                <a:sym typeface="Montserrat"/>
              </a:rPr>
              <a:t>High costs to launch and operate </a:t>
            </a:r>
            <a:r>
              <a:rPr lang="en" sz="1200" dirty="0">
                <a:solidFill>
                  <a:schemeClr val="bg1"/>
                </a:solidFill>
                <a:latin typeface="Gill Sans" charset="0"/>
                <a:ea typeface="Gill Sans" charset="0"/>
                <a:cs typeface="Gill Sans" charset="0"/>
                <a:sym typeface="Montserrat"/>
              </a:rPr>
              <a:t>facilities</a:t>
            </a:r>
            <a:r>
              <a:rPr lang="en-US" sz="1200" dirty="0">
                <a:solidFill>
                  <a:schemeClr val="bg1"/>
                </a:solidFill>
                <a:latin typeface="Gill Sans" charset="0"/>
                <a:ea typeface="Gill Sans" charset="0"/>
                <a:cs typeface="Gill Sans" charset="0"/>
                <a:sym typeface="Montserrat"/>
              </a:rPr>
              <a:t>,</a:t>
            </a:r>
            <a:r>
              <a:rPr lang="en" sz="1200" dirty="0">
                <a:solidFill>
                  <a:schemeClr val="bg1"/>
                </a:solidFill>
                <a:latin typeface="Gill Sans" charset="0"/>
                <a:ea typeface="Gill Sans" charset="0"/>
                <a:cs typeface="Gill Sans" charset="0"/>
                <a:sym typeface="Montserrat"/>
              </a:rPr>
              <a:t> </a:t>
            </a:r>
            <a:r>
              <a:rPr lang="en-US" sz="1200" dirty="0">
                <a:solidFill>
                  <a:schemeClr val="bg1"/>
                </a:solidFill>
                <a:latin typeface="Gill Sans" charset="0"/>
                <a:ea typeface="Gill Sans" charset="0"/>
                <a:cs typeface="Gill Sans" charset="0"/>
                <a:sym typeface="Montserrat"/>
              </a:rPr>
              <a:t>making it difficult to attract and retain profitable customers </a:t>
            </a:r>
            <a:endParaRPr lang="en" sz="1200" dirty="0">
              <a:solidFill>
                <a:schemeClr val="bg1"/>
              </a:solidFill>
              <a:latin typeface="Gill Sans" charset="0"/>
              <a:ea typeface="Gill Sans" charset="0"/>
              <a:cs typeface="Gill Sans" charset="0"/>
              <a:sym typeface="Montserrat"/>
            </a:endParaRPr>
          </a:p>
          <a:p>
            <a:pPr>
              <a:tabLst>
                <a:tab pos="2743200" algn="l"/>
              </a:tabLst>
            </a:pPr>
            <a:endParaRPr lang="en-US" sz="1200" b="1" dirty="0">
              <a:solidFill>
                <a:schemeClr val="bg1"/>
              </a:solidFill>
              <a:latin typeface="Gill Sans" charset="0"/>
              <a:ea typeface="Gill Sans" charset="0"/>
              <a:cs typeface="Gill Sans" charset="0"/>
              <a:sym typeface="Montserrat"/>
            </a:endParaRPr>
          </a:p>
          <a:p>
            <a:pPr>
              <a:tabLst>
                <a:tab pos="2743200" algn="l"/>
              </a:tabLst>
            </a:pPr>
            <a:r>
              <a:rPr lang="en-US" sz="1200" b="1" dirty="0">
                <a:solidFill>
                  <a:schemeClr val="bg1"/>
                </a:solidFill>
                <a:latin typeface="Gill Sans" charset="0"/>
                <a:ea typeface="Gill Sans" charset="0"/>
                <a:cs typeface="Gill Sans" charset="0"/>
                <a:sym typeface="Montserrat"/>
              </a:rPr>
              <a:t>Adversity to long term-commitment </a:t>
            </a:r>
            <a:r>
              <a:rPr lang="en-US" sz="1200" dirty="0">
                <a:solidFill>
                  <a:schemeClr val="bg1"/>
                </a:solidFill>
                <a:latin typeface="Gill Sans" charset="0"/>
                <a:ea typeface="Gill Sans" charset="0"/>
                <a:cs typeface="Gill Sans" charset="0"/>
                <a:sym typeface="Montserrat"/>
              </a:rPr>
              <a:t>requiring alternative revenue streams</a:t>
            </a:r>
            <a:endParaRPr lang="en-US" sz="1200" b="1" dirty="0">
              <a:solidFill>
                <a:schemeClr val="bg1"/>
              </a:solidFill>
              <a:latin typeface="Gill Sans" charset="0"/>
              <a:ea typeface="Gill Sans" charset="0"/>
              <a:cs typeface="Gill Sans" charset="0"/>
              <a:sym typeface="Montserrat"/>
            </a:endParaRPr>
          </a:p>
          <a:p>
            <a:pPr>
              <a:tabLst>
                <a:tab pos="2743200" algn="l"/>
              </a:tabLst>
            </a:pPr>
            <a:endParaRPr lang="en-US" sz="1200" b="1" dirty="0">
              <a:solidFill>
                <a:schemeClr val="bg1"/>
              </a:solidFill>
              <a:latin typeface="Gill Sans" charset="0"/>
              <a:ea typeface="Gill Sans" charset="0"/>
              <a:cs typeface="Gill Sans" charset="0"/>
              <a:sym typeface="Montserrat"/>
            </a:endParaRPr>
          </a:p>
          <a:p>
            <a:pPr>
              <a:tabLst>
                <a:tab pos="2743200" algn="l"/>
              </a:tabLst>
            </a:pPr>
            <a:r>
              <a:rPr lang="en" sz="1200" b="1" dirty="0">
                <a:solidFill>
                  <a:schemeClr val="bg1"/>
                </a:solidFill>
                <a:latin typeface="Gill Sans" charset="0"/>
                <a:ea typeface="Gill Sans" charset="0"/>
                <a:cs typeface="Gill Sans" charset="0"/>
                <a:sym typeface="Montserrat"/>
              </a:rPr>
              <a:t>Proliferation of </a:t>
            </a:r>
            <a:r>
              <a:rPr lang="en-US" sz="1200" b="1" dirty="0">
                <a:solidFill>
                  <a:schemeClr val="bg1"/>
                </a:solidFill>
                <a:latin typeface="Gill Sans" charset="0"/>
                <a:ea typeface="Gill Sans" charset="0"/>
                <a:cs typeface="Gill Sans" charset="0"/>
                <a:sym typeface="Montserrat"/>
              </a:rPr>
              <a:t>facilities, including boutique studios, </a:t>
            </a:r>
            <a:r>
              <a:rPr lang="en-US" sz="1200" dirty="0">
                <a:solidFill>
                  <a:schemeClr val="bg1"/>
                </a:solidFill>
                <a:latin typeface="Gill Sans" charset="0"/>
                <a:ea typeface="Gill Sans" charset="0"/>
                <a:cs typeface="Gill Sans" charset="0"/>
                <a:sym typeface="Montserrat"/>
              </a:rPr>
              <a:t>that have stolen market-share</a:t>
            </a:r>
          </a:p>
          <a:p>
            <a:pPr>
              <a:tabLst>
                <a:tab pos="2743200" algn="l"/>
              </a:tabLst>
            </a:pPr>
            <a:endParaRPr lang="en-US" sz="1200" dirty="0">
              <a:solidFill>
                <a:schemeClr val="bg1"/>
              </a:solidFill>
              <a:latin typeface="Gill Sans" charset="0"/>
              <a:ea typeface="Gill Sans" charset="0"/>
              <a:cs typeface="Gill Sans" charset="0"/>
              <a:sym typeface="Montserrat"/>
            </a:endParaRPr>
          </a:p>
          <a:p>
            <a:pPr>
              <a:tabLst>
                <a:tab pos="2743200" algn="l"/>
              </a:tabLst>
            </a:pPr>
            <a:r>
              <a:rPr lang="en-US" sz="1200" b="1" dirty="0">
                <a:solidFill>
                  <a:schemeClr val="bg1"/>
                </a:solidFill>
                <a:latin typeface="Gill Sans" charset="0"/>
                <a:ea typeface="Gill Sans" charset="0"/>
                <a:cs typeface="Gill Sans" charset="0"/>
                <a:sym typeface="Montserrat"/>
              </a:rPr>
              <a:t>Transient customer-bases </a:t>
            </a:r>
            <a:r>
              <a:rPr lang="en-US" sz="1200" dirty="0">
                <a:solidFill>
                  <a:schemeClr val="bg1"/>
                </a:solidFill>
                <a:latin typeface="Gill Sans" charset="0"/>
                <a:ea typeface="Gill Sans" charset="0"/>
                <a:cs typeface="Gill Sans" charset="0"/>
                <a:sym typeface="Montserrat"/>
              </a:rPr>
              <a:t>that require broad-reach to capture the available market</a:t>
            </a:r>
          </a:p>
          <a:p>
            <a:pPr>
              <a:tabLst>
                <a:tab pos="2743200" algn="l"/>
              </a:tabLst>
            </a:pPr>
            <a:endParaRPr lang="en-US" sz="1200" b="1" dirty="0">
              <a:solidFill>
                <a:schemeClr val="bg1"/>
              </a:solidFill>
              <a:latin typeface="Gill Sans" charset="0"/>
              <a:ea typeface="Gill Sans" charset="0"/>
              <a:cs typeface="Gill Sans" charset="0"/>
              <a:sym typeface="Montserrat"/>
            </a:endParaRPr>
          </a:p>
          <a:p>
            <a:pPr>
              <a:tabLst>
                <a:tab pos="2743200" algn="l"/>
              </a:tabLst>
            </a:pPr>
            <a:r>
              <a:rPr lang="en-US" sz="1200" b="1" dirty="0">
                <a:solidFill>
                  <a:schemeClr val="bg1"/>
                </a:solidFill>
                <a:latin typeface="Gill Sans" charset="0"/>
                <a:ea typeface="Gill Sans" charset="0"/>
                <a:cs typeface="Gill Sans" charset="0"/>
                <a:sym typeface="Montserrat"/>
              </a:rPr>
              <a:t>Demanding customers </a:t>
            </a:r>
            <a:r>
              <a:rPr lang="en-US" sz="1200" dirty="0">
                <a:solidFill>
                  <a:schemeClr val="bg1"/>
                </a:solidFill>
                <a:latin typeface="Gill Sans" charset="0"/>
                <a:ea typeface="Gill Sans" charset="0"/>
                <a:cs typeface="Gill Sans" charset="0"/>
                <a:sym typeface="Montserrat"/>
              </a:rPr>
              <a:t>that desire personalization that is too costly to provide at scale</a:t>
            </a:r>
            <a:endParaRPr lang="en" sz="1200" dirty="0">
              <a:solidFill>
                <a:schemeClr val="bg1"/>
              </a:solidFill>
              <a:latin typeface="Gill Sans" charset="0"/>
              <a:ea typeface="Gill Sans" charset="0"/>
              <a:cs typeface="Gill Sans" charset="0"/>
              <a:sym typeface="Montserrat"/>
            </a:endParaRPr>
          </a:p>
          <a:p>
            <a:pPr>
              <a:tabLst>
                <a:tab pos="2743200" algn="l"/>
              </a:tabLst>
            </a:pPr>
            <a:endParaRPr lang="en" sz="1200" b="1" dirty="0">
              <a:solidFill>
                <a:schemeClr val="bg1"/>
              </a:solidFill>
              <a:latin typeface="Gill Sans" charset="0"/>
              <a:ea typeface="Gill Sans" charset="0"/>
              <a:cs typeface="Gill Sans" charset="0"/>
              <a:sym typeface="Montserrat"/>
            </a:endParaRPr>
          </a:p>
          <a:p>
            <a:pPr>
              <a:tabLst>
                <a:tab pos="2743200" algn="l"/>
              </a:tabLst>
            </a:pPr>
            <a:r>
              <a:rPr lang="en-US" sz="1200" b="1" dirty="0">
                <a:solidFill>
                  <a:schemeClr val="bg1"/>
                </a:solidFill>
                <a:latin typeface="Gill Sans" charset="0"/>
                <a:ea typeface="Gill Sans" charset="0"/>
                <a:cs typeface="Gill Sans" charset="0"/>
                <a:sym typeface="Montserrat"/>
              </a:rPr>
              <a:t>Tech-savvy customers </a:t>
            </a:r>
            <a:r>
              <a:rPr lang="en-US" sz="1200" dirty="0">
                <a:solidFill>
                  <a:schemeClr val="bg1"/>
                </a:solidFill>
                <a:latin typeface="Gill Sans" charset="0"/>
                <a:ea typeface="Gill Sans" charset="0"/>
                <a:cs typeface="Gill Sans" charset="0"/>
                <a:sym typeface="Montserrat"/>
              </a:rPr>
              <a:t>that expect a digitally connected experience</a:t>
            </a:r>
            <a:endParaRPr lang="en-US" sz="1200" b="1" dirty="0">
              <a:solidFill>
                <a:schemeClr val="bg1"/>
              </a:solidFill>
              <a:latin typeface="Gill Sans" charset="0"/>
              <a:ea typeface="Gill Sans" charset="0"/>
              <a:cs typeface="Gill Sans" charset="0"/>
              <a:sym typeface="Montserrat"/>
            </a:endParaRPr>
          </a:p>
          <a:p>
            <a:pPr>
              <a:tabLst>
                <a:tab pos="2743200" algn="l"/>
              </a:tabLst>
            </a:pPr>
            <a:endParaRPr lang="en" sz="1200" b="1" dirty="0">
              <a:solidFill>
                <a:schemeClr val="bg1"/>
              </a:solidFill>
              <a:latin typeface="Gill Sans" charset="0"/>
              <a:ea typeface="Gill Sans" charset="0"/>
              <a:cs typeface="Gill Sans" charset="0"/>
              <a:sym typeface="Montserrat"/>
            </a:endParaRPr>
          </a:p>
          <a:p>
            <a:pPr>
              <a:tabLst>
                <a:tab pos="2743200" algn="l"/>
              </a:tabLst>
            </a:pPr>
            <a:endParaRPr lang="en-US" sz="1200" b="1" dirty="0">
              <a:solidFill>
                <a:schemeClr val="bg1"/>
              </a:solidFill>
              <a:latin typeface="Gill Sans" charset="0"/>
              <a:ea typeface="Gill Sans" charset="0"/>
              <a:cs typeface="Gill Sans" charset="0"/>
              <a:sym typeface="Montserrat"/>
            </a:endParaRPr>
          </a:p>
        </p:txBody>
      </p:sp>
      <p:sp>
        <p:nvSpPr>
          <p:cNvPr id="19" name="TextBox 18"/>
          <p:cNvSpPr txBox="1"/>
          <p:nvPr/>
        </p:nvSpPr>
        <p:spPr>
          <a:xfrm>
            <a:off x="6492240" y="45720"/>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sp>
        <p:nvSpPr>
          <p:cNvPr id="20" name="Shape 416"/>
          <p:cNvSpPr txBox="1"/>
          <p:nvPr/>
        </p:nvSpPr>
        <p:spPr>
          <a:xfrm>
            <a:off x="457200" y="330483"/>
            <a:ext cx="3693983" cy="569662"/>
          </a:xfrm>
          <a:prstGeom prst="rect">
            <a:avLst/>
          </a:prstGeom>
          <a:noFill/>
          <a:ln>
            <a:noFill/>
          </a:ln>
        </p:spPr>
        <p:txBody>
          <a:bodyPr spcFirstLastPara="1" wrap="square" lIns="91425" tIns="91425" rIns="91425" bIns="91425" anchor="t" anchorCtr="0">
            <a:noAutofit/>
          </a:bodyPr>
          <a:lstStyle/>
          <a:p>
            <a:pPr lvl="0"/>
            <a:r>
              <a:rPr lang="en-US" sz="2400" b="1" dirty="0">
                <a:solidFill>
                  <a:schemeClr val="bg1"/>
                </a:solidFill>
                <a:latin typeface="Glacial Indifference" charset="0"/>
                <a:ea typeface="Glacial Indifference" charset="0"/>
                <a:cs typeface="Glacial Indifference" charset="0"/>
                <a:sym typeface="Montserrat Medium"/>
              </a:rPr>
              <a:t>Gyms face significant challenges in meeting their customers’ needs while navigating an increasingly competitive landscape</a:t>
            </a: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9171467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900" y="-482514"/>
            <a:ext cx="8313900" cy="15217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SemiBold"/>
              </a:rPr>
              <a:t>WORKOUT WHEREVER, WHENEVER</a:t>
            </a:r>
            <a:r>
              <a:rPr lang="en-US" sz="2400" b="1" dirty="0" smtClean="0">
                <a:solidFill>
                  <a:schemeClr val="bg1"/>
                </a:solidFill>
                <a:latin typeface="Glacial Indifference" charset="0"/>
                <a:ea typeface="Glacial Indifference" charset="0"/>
                <a:cs typeface="Glacial Indifference" charset="0"/>
                <a:sym typeface="Montserrat SemiBold"/>
              </a:rPr>
              <a:t>.</a:t>
            </a:r>
            <a:endParaRPr sz="2400" b="1" dirty="0">
              <a:solidFill>
                <a:schemeClr val="bg1"/>
              </a:solidFill>
              <a:latin typeface="Glacial Indifference" charset="0"/>
              <a:ea typeface="Glacial Indifference" charset="0"/>
              <a:cs typeface="Glacial Indifference" charset="0"/>
              <a:sym typeface="Montserrat SemiBold"/>
            </a:endParaRPr>
          </a:p>
        </p:txBody>
      </p:sp>
      <p:sp>
        <p:nvSpPr>
          <p:cNvPr id="443" name="Shape 443"/>
          <p:cNvSpPr txBox="1">
            <a:spLocks noGrp="1"/>
          </p:cNvSpPr>
          <p:nvPr>
            <p:ph type="sldNum" idx="12"/>
          </p:nvPr>
        </p:nvSpPr>
        <p:spPr>
          <a:xfrm>
            <a:off x="8695346" y="4809146"/>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40</a:t>
            </a:fld>
            <a:endParaRPr dirty="0">
              <a:solidFill>
                <a:schemeClr val="bg1"/>
              </a:solidFill>
              <a:latin typeface="Montserrat"/>
              <a:ea typeface="Montserrat"/>
              <a:cs typeface="Montserrat"/>
              <a:sym typeface="Montserrat"/>
            </a:endParaRPr>
          </a:p>
        </p:txBody>
      </p:sp>
      <p:sp>
        <p:nvSpPr>
          <p:cNvPr id="6" name="Shape 435"/>
          <p:cNvSpPr txBox="1"/>
          <p:nvPr/>
        </p:nvSpPr>
        <p:spPr>
          <a:xfrm>
            <a:off x="124425" y="3576785"/>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03119" y="2631649"/>
            <a:ext cx="1420582"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austin@flexit.fit</a:t>
            </a:r>
            <a:endParaRPr lang="en-US" b="1" dirty="0">
              <a:solidFill>
                <a:schemeClr val="bg1"/>
              </a:solidFill>
              <a:latin typeface="MuseoSans" charset="0"/>
              <a:ea typeface="MuseoSans" charset="0"/>
              <a:cs typeface="MuseoSan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97" y="1414239"/>
            <a:ext cx="7388304" cy="827049"/>
          </a:xfrm>
          <a:prstGeom prst="rect">
            <a:avLst/>
          </a:prstGeom>
        </p:spPr>
      </p:pic>
    </p:spTree>
    <p:extLst>
      <p:ext uri="{BB962C8B-B14F-4D97-AF65-F5344CB8AC3E}">
        <p14:creationId xmlns:p14="http://schemas.microsoft.com/office/powerpoint/2010/main" val="2095426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900" y="-482514"/>
            <a:ext cx="8313900" cy="15217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SemiBold"/>
              </a:rPr>
              <a:t>WORKOUT WHEREVER, WHENEVER. </a:t>
            </a:r>
            <a:r>
              <a:rPr lang="en-US" sz="2400" b="1" dirty="0" smtClean="0">
                <a:solidFill>
                  <a:schemeClr val="bg1"/>
                </a:solidFill>
                <a:latin typeface="Glacial Indifference" charset="0"/>
                <a:ea typeface="Glacial Indifference" charset="0"/>
                <a:cs typeface="Glacial Indifference" charset="0"/>
                <a:sym typeface="Montserrat SemiBold"/>
              </a:rPr>
              <a:t/>
            </a:r>
            <a:br>
              <a:rPr lang="en-US" sz="2400" b="1" dirty="0" smtClean="0">
                <a:solidFill>
                  <a:schemeClr val="bg1"/>
                </a:solidFill>
                <a:latin typeface="Glacial Indifference" charset="0"/>
                <a:ea typeface="Glacial Indifference" charset="0"/>
                <a:cs typeface="Glacial Indifference" charset="0"/>
                <a:sym typeface="Montserrat SemiBold"/>
              </a:rPr>
            </a:br>
            <a:r>
              <a:rPr lang="en-US" sz="2400" b="1" dirty="0" smtClean="0">
                <a:solidFill>
                  <a:schemeClr val="bg1"/>
                </a:solidFill>
                <a:latin typeface="Glacial Indifference" charset="0"/>
                <a:ea typeface="Glacial Indifference" charset="0"/>
                <a:cs typeface="Glacial Indifference" charset="0"/>
                <a:sym typeface="Montserrat SemiBold"/>
              </a:rPr>
              <a:t> </a:t>
            </a:r>
            <a:r>
              <a:rPr lang="en-US" sz="2400" b="1" dirty="0" smtClean="0">
                <a:solidFill>
                  <a:schemeClr val="bg1"/>
                </a:solidFill>
                <a:latin typeface="Glacial Indifference" charset="0"/>
                <a:ea typeface="Glacial Indifference" charset="0"/>
                <a:cs typeface="Glacial Indifference" charset="0"/>
                <a:sym typeface="Montserrat SemiBold"/>
              </a:rPr>
              <a:t>JUST</a:t>
            </a:r>
            <a:r>
              <a:rPr lang="is-IS" sz="2400" b="1" dirty="0" smtClean="0">
                <a:solidFill>
                  <a:schemeClr val="bg1"/>
                </a:solidFill>
                <a:latin typeface="Glacial Indifference" charset="0"/>
                <a:ea typeface="Glacial Indifference" charset="0"/>
                <a:cs typeface="Glacial Indifference" charset="0"/>
                <a:sym typeface="Montserrat SemiBold"/>
              </a:rPr>
              <a:t>…</a:t>
            </a:r>
            <a:endParaRPr sz="2400" b="1" dirty="0">
              <a:solidFill>
                <a:schemeClr val="bg1"/>
              </a:solidFill>
              <a:latin typeface="Glacial Indifference" charset="0"/>
              <a:ea typeface="Glacial Indifference" charset="0"/>
              <a:cs typeface="Glacial Indifference" charset="0"/>
              <a:sym typeface="Montserrat SemiBold"/>
            </a:endParaRPr>
          </a:p>
        </p:txBody>
      </p:sp>
      <p:sp>
        <p:nvSpPr>
          <p:cNvPr id="443" name="Shape 443"/>
          <p:cNvSpPr txBox="1">
            <a:spLocks noGrp="1"/>
          </p:cNvSpPr>
          <p:nvPr>
            <p:ph type="sldNum" idx="12"/>
          </p:nvPr>
        </p:nvSpPr>
        <p:spPr>
          <a:xfrm>
            <a:off x="8695346" y="4809146"/>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41</a:t>
            </a:fld>
            <a:endParaRPr dirty="0">
              <a:solidFill>
                <a:schemeClr val="bg1"/>
              </a:solidFill>
              <a:latin typeface="Montserrat"/>
              <a:ea typeface="Montserrat"/>
              <a:cs typeface="Montserrat"/>
              <a:sym typeface="Montserrat"/>
            </a:endParaRPr>
          </a:p>
        </p:txBody>
      </p:sp>
      <p:sp>
        <p:nvSpPr>
          <p:cNvPr id="6" name="Shape 435"/>
          <p:cNvSpPr txBox="1"/>
          <p:nvPr/>
        </p:nvSpPr>
        <p:spPr>
          <a:xfrm>
            <a:off x="124425" y="3576785"/>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03119" y="2631649"/>
            <a:ext cx="1420582"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austin@flexit.fit</a:t>
            </a:r>
            <a:endParaRPr lang="en-US" b="1" dirty="0">
              <a:solidFill>
                <a:schemeClr val="bg1"/>
              </a:solidFill>
              <a:latin typeface="MuseoSans" charset="0"/>
              <a:ea typeface="MuseoSans" charset="0"/>
              <a:cs typeface="MuseoSan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97" y="1414239"/>
            <a:ext cx="7388304" cy="827049"/>
          </a:xfrm>
          <a:prstGeom prst="rect">
            <a:avLst/>
          </a:prstGeom>
        </p:spPr>
      </p:pic>
    </p:spTree>
    <p:extLst>
      <p:ext uri="{BB962C8B-B14F-4D97-AF65-F5344CB8AC3E}">
        <p14:creationId xmlns:p14="http://schemas.microsoft.com/office/powerpoint/2010/main" val="15475261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17" name="Picture 16"/>
          <p:cNvPicPr>
            <a:picLocks noChangeAspect="1"/>
          </p:cNvPicPr>
          <p:nvPr/>
        </p:nvPicPr>
        <p:blipFill rotWithShape="1">
          <a:blip r:embed="rId3"/>
          <a:srcRect t="10710" r="642" b="6073"/>
          <a:stretch/>
        </p:blipFill>
        <p:spPr>
          <a:xfrm flipH="1">
            <a:off x="0" y="0"/>
            <a:ext cx="9159498" cy="5143500"/>
          </a:xfrm>
          <a:prstGeom prst="rect">
            <a:avLst/>
          </a:prstGeom>
        </p:spPr>
      </p:pic>
      <p:sp>
        <p:nvSpPr>
          <p:cNvPr id="16" name="Rounded Rectangle 15"/>
          <p:cNvSpPr/>
          <p:nvPr/>
        </p:nvSpPr>
        <p:spPr>
          <a:xfrm flipV="1">
            <a:off x="0" y="0"/>
            <a:ext cx="9143999" cy="1783003"/>
          </a:xfrm>
          <a:prstGeom prst="roundRect">
            <a:avLst>
              <a:gd name="adj" fmla="val 0"/>
            </a:avLst>
          </a:prstGeom>
          <a:solidFill>
            <a:srgbClr val="1AA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4145"/>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sym typeface="Montserrat"/>
              </a:rPr>
              <a:t>42</a:t>
            </a:fld>
            <a:endParaRPr dirty="0">
              <a:solidFill>
                <a:schemeClr val="tx1"/>
              </a:solidFill>
              <a:latin typeface="Montserrat" charset="0"/>
              <a:ea typeface="Montserrat" charset="0"/>
              <a:cs typeface="Montserrat" charset="0"/>
              <a:sym typeface="Montserrat"/>
            </a:endParaRPr>
          </a:p>
        </p:txBody>
      </p:sp>
      <p:sp>
        <p:nvSpPr>
          <p:cNvPr id="12" name="TextBox 11"/>
          <p:cNvSpPr txBox="1"/>
          <p:nvPr/>
        </p:nvSpPr>
        <p:spPr>
          <a:xfrm>
            <a:off x="6515801" y="2504348"/>
            <a:ext cx="2375013" cy="646331"/>
          </a:xfrm>
          <a:prstGeom prst="rect">
            <a:avLst/>
          </a:prstGeom>
          <a:noFill/>
        </p:spPr>
        <p:txBody>
          <a:bodyPr wrap="square" rtlCol="0">
            <a:spAutoFit/>
          </a:bodyPr>
          <a:lstStyle/>
          <a:p>
            <a:r>
              <a:rPr lang="en-US" sz="1800" dirty="0">
                <a:solidFill>
                  <a:schemeClr val="bg1"/>
                </a:solidFill>
                <a:latin typeface="Glacial Indifference" charset="0"/>
                <a:ea typeface="Glacial Indifference" charset="0"/>
                <a:cs typeface="Glacial Indifference" charset="0"/>
              </a:rPr>
              <a:t>Head of Biz Dev </a:t>
            </a:r>
            <a:r>
              <a:rPr lang="mr-IN" sz="1800" dirty="0">
                <a:solidFill>
                  <a:schemeClr val="bg1"/>
                </a:solidFill>
                <a:latin typeface="Glacial Indifference" charset="0"/>
                <a:ea typeface="Glacial Indifference" charset="0"/>
                <a:cs typeface="Glacial Indifference" charset="0"/>
              </a:rPr>
              <a:t>–</a:t>
            </a:r>
            <a:r>
              <a:rPr lang="en-US" sz="1800" dirty="0">
                <a:solidFill>
                  <a:schemeClr val="bg1"/>
                </a:solidFill>
                <a:latin typeface="Glacial Indifference" charset="0"/>
                <a:ea typeface="Glacial Indifference" charset="0"/>
                <a:cs typeface="Glacial Indifference" charset="0"/>
              </a:rPr>
              <a:t> Michael </a:t>
            </a:r>
            <a:r>
              <a:rPr lang="en-US" sz="1800" dirty="0" smtClean="0">
                <a:solidFill>
                  <a:schemeClr val="bg1"/>
                </a:solidFill>
                <a:latin typeface="Glacial Indifference" charset="0"/>
                <a:ea typeface="Glacial Indifference" charset="0"/>
                <a:cs typeface="Glacial Indifference" charset="0"/>
              </a:rPr>
              <a:t>Rojas</a:t>
            </a:r>
            <a:endParaRPr lang="en-US" sz="1800" dirty="0">
              <a:solidFill>
                <a:schemeClr val="bg1"/>
              </a:solidFill>
              <a:latin typeface="Glacial Indifference" charset="0"/>
              <a:ea typeface="Glacial Indifference" charset="0"/>
              <a:cs typeface="Glacial Indifference" charset="0"/>
            </a:endParaRPr>
          </a:p>
        </p:txBody>
      </p:sp>
      <p:sp>
        <p:nvSpPr>
          <p:cNvPr id="13" name="TextBox 12"/>
          <p:cNvSpPr txBox="1"/>
          <p:nvPr/>
        </p:nvSpPr>
        <p:spPr>
          <a:xfrm>
            <a:off x="535474" y="2509475"/>
            <a:ext cx="2885575" cy="646331"/>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CEO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a:t>
            </a:r>
            <a:r>
              <a:rPr lang="en-US" sz="1800" dirty="0">
                <a:solidFill>
                  <a:schemeClr val="bg1"/>
                </a:solidFill>
                <a:latin typeface="Glacial Indifference" charset="0"/>
                <a:ea typeface="Glacial Indifference" charset="0"/>
                <a:cs typeface="Glacial Indifference" charset="0"/>
              </a:rPr>
              <a:t>Austin Cohen</a:t>
            </a:r>
          </a:p>
          <a:p>
            <a:pPr algn="ctr"/>
            <a:endParaRPr lang="en-US" sz="1800" dirty="0">
              <a:solidFill>
                <a:schemeClr val="bg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420" y="1184161"/>
            <a:ext cx="1133159" cy="1133159"/>
          </a:xfrm>
          <a:prstGeom prst="ellipse">
            <a:avLst/>
          </a:prstGeom>
        </p:spPr>
      </p:pic>
      <p:pic>
        <p:nvPicPr>
          <p:cNvPr id="5" name="Picture 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1214729" y="1184161"/>
            <a:ext cx="1145693" cy="1145693"/>
          </a:xfrm>
          <a:prstGeom prst="ellipse">
            <a:avLst/>
          </a:prstGeom>
        </p:spPr>
      </p:pic>
      <p:sp>
        <p:nvSpPr>
          <p:cNvPr id="21" name="TextBox 20"/>
          <p:cNvSpPr txBox="1"/>
          <p:nvPr/>
        </p:nvSpPr>
        <p:spPr>
          <a:xfrm>
            <a:off x="457200" y="274320"/>
            <a:ext cx="4343603" cy="605294"/>
          </a:xfrm>
          <a:prstGeom prst="rect">
            <a:avLst/>
          </a:prstGeom>
          <a:noFill/>
        </p:spPr>
        <p:txBody>
          <a:bodyPr wrap="square" rtlCol="0">
            <a:spAutoFit/>
          </a:bodyPr>
          <a:lstStyle/>
          <a:p>
            <a:pPr>
              <a:lnSpc>
                <a:spcPts val="4000"/>
              </a:lnSpc>
            </a:pPr>
            <a:r>
              <a:rPr lang="en-US" sz="2400" b="1" dirty="0" smtClean="0">
                <a:solidFill>
                  <a:schemeClr val="bg1"/>
                </a:solidFill>
                <a:latin typeface="Glacial Indifference" charset="0"/>
                <a:ea typeface="Glacial Indifference" charset="0"/>
                <a:cs typeface="Glacial Indifference" charset="0"/>
              </a:rPr>
              <a:t>The Team</a:t>
            </a:r>
            <a:endParaRPr lang="en-US" sz="2400" b="1"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3764109" y="2509474"/>
            <a:ext cx="2885575" cy="369332"/>
          </a:xfrm>
          <a:prstGeom prst="rect">
            <a:avLst/>
          </a:prstGeom>
          <a:noFill/>
        </p:spPr>
        <p:txBody>
          <a:bodyPr wrap="square" rtlCol="0">
            <a:spAutoFit/>
          </a:bodyPr>
          <a:lstStyle/>
          <a:p>
            <a:r>
              <a:rPr lang="en-US" sz="1800" dirty="0" smtClean="0">
                <a:solidFill>
                  <a:schemeClr val="bg1"/>
                </a:solidFill>
                <a:latin typeface="Glacial Indifference" charset="0"/>
                <a:ea typeface="Glacial Indifference" charset="0"/>
                <a:cs typeface="Glacial Indifference" charset="0"/>
              </a:rPr>
              <a:t>TBD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Kevin Batista</a:t>
            </a:r>
            <a:endParaRPr lang="en-US" sz="1800" dirty="0">
              <a:solidFill>
                <a:schemeClr val="bg1"/>
              </a:solidFill>
              <a:latin typeface="Glacial Indifference" charset="0"/>
              <a:ea typeface="Glacial Indifference" charset="0"/>
              <a:cs typeface="Glacial Indifference" charset="0"/>
            </a:endParaRPr>
          </a:p>
        </p:txBody>
      </p:sp>
      <p:pic>
        <p:nvPicPr>
          <p:cNvPr id="22" name="Picture 21"/>
          <p:cNvPicPr>
            <a:picLocks noChangeAspect="1"/>
          </p:cNvPicPr>
          <p:nvPr/>
        </p:nvPicPr>
        <p:blipFill>
          <a:blip r:embed="rId6"/>
          <a:stretch>
            <a:fillRect/>
          </a:stretch>
        </p:blipFill>
        <p:spPr>
          <a:xfrm>
            <a:off x="173737" y="137160"/>
            <a:ext cx="883919" cy="100584"/>
          </a:xfrm>
          <a:prstGeom prst="rect">
            <a:avLst/>
          </a:prstGeom>
        </p:spPr>
      </p:pic>
      <p:sp>
        <p:nvSpPr>
          <p:cNvPr id="23" name="TextBox 22"/>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24" name="Picture 23"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6796268" y="1184161"/>
            <a:ext cx="1145693" cy="1145693"/>
          </a:xfrm>
          <a:prstGeom prst="ellipse">
            <a:avLst/>
          </a:prstGeom>
        </p:spPr>
      </p:pic>
      <p:sp>
        <p:nvSpPr>
          <p:cNvPr id="26" name="TextBox 25"/>
          <p:cNvSpPr txBox="1"/>
          <p:nvPr/>
        </p:nvSpPr>
        <p:spPr>
          <a:xfrm>
            <a:off x="6023356" y="3222867"/>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7" name="TextBox 26"/>
          <p:cNvSpPr txBox="1"/>
          <p:nvPr/>
        </p:nvSpPr>
        <p:spPr>
          <a:xfrm>
            <a:off x="3226241" y="3210333"/>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8" name="TextBox 27"/>
          <p:cNvSpPr txBox="1"/>
          <p:nvPr/>
        </p:nvSpPr>
        <p:spPr>
          <a:xfrm>
            <a:off x="441817" y="3210332"/>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alphaModFix amt="30000"/>
          </a:blip>
          <a:srcRect l="297" t="7928" b="8128"/>
          <a:stretch/>
        </p:blipFill>
        <p:spPr>
          <a:xfrm>
            <a:off x="-1" y="-7557"/>
            <a:ext cx="9171269" cy="5146334"/>
          </a:xfrm>
          <a:prstGeom prst="rect">
            <a:avLst/>
          </a:prstGeom>
        </p:spPr>
      </p:pic>
      <p:sp>
        <p:nvSpPr>
          <p:cNvPr id="8" name="Rounded Rectangle 7"/>
          <p:cNvSpPr/>
          <p:nvPr/>
        </p:nvSpPr>
        <p:spPr>
          <a:xfrm>
            <a:off x="0" y="410024"/>
            <a:ext cx="9171268" cy="1038004"/>
          </a:xfrm>
          <a:prstGeom prst="roundRect">
            <a:avLst>
              <a:gd name="adj" fmla="val 0"/>
            </a:avLst>
          </a:prstGeom>
          <a:solidFill>
            <a:srgbClr val="A5A5A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a:xfrm>
            <a:off x="8498096"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43</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3400012" y="698193"/>
            <a:ext cx="2371241" cy="461665"/>
          </a:xfrm>
          <a:prstGeom prst="rect">
            <a:avLst/>
          </a:prstGeom>
          <a:noFill/>
        </p:spPr>
        <p:txBody>
          <a:bodyPr wrap="square" rtlCol="0">
            <a:spAutoFit/>
          </a:bodyPr>
          <a:lstStyle/>
          <a:p>
            <a:pPr algn="ctr"/>
            <a:r>
              <a:rPr lang="en-US" sz="2400" b="1" dirty="0" smtClean="0">
                <a:solidFill>
                  <a:srgbClr val="1AA6C9"/>
                </a:solidFill>
                <a:latin typeface="Glacial Indifference" charset="0"/>
                <a:ea typeface="Glacial Indifference" charset="0"/>
                <a:cs typeface="Glacial Indifference" charset="0"/>
              </a:rPr>
              <a:t>What if…</a:t>
            </a:r>
            <a:endParaRPr lang="en-US" sz="2400" b="1" dirty="0">
              <a:solidFill>
                <a:srgbClr val="1AA6C9"/>
              </a:solidFill>
              <a:latin typeface="Glacial Indifference" charset="0"/>
              <a:ea typeface="Glacial Indifference" charset="0"/>
              <a:cs typeface="Glacial Indifference" charset="0"/>
            </a:endParaRPr>
          </a:p>
        </p:txBody>
      </p:sp>
      <p:sp>
        <p:nvSpPr>
          <p:cNvPr id="5" name="Rectangle 4"/>
          <p:cNvSpPr/>
          <p:nvPr/>
        </p:nvSpPr>
        <p:spPr>
          <a:xfrm>
            <a:off x="2489346" y="2278590"/>
            <a:ext cx="5077862" cy="923330"/>
          </a:xfrm>
          <a:prstGeom prst="rect">
            <a:avLst/>
          </a:prstGeom>
        </p:spPr>
        <p:txBody>
          <a:bodyPr wrap="square">
            <a:spAutoFit/>
          </a:bodyPr>
          <a:lstStyle/>
          <a:p>
            <a:r>
              <a:rPr lang="en-US" sz="1800" b="1" dirty="0">
                <a:solidFill>
                  <a:schemeClr val="bg1"/>
                </a:solidFill>
                <a:latin typeface="Glacial Indifference" charset="0"/>
                <a:ea typeface="Glacial Indifference" charset="0"/>
                <a:cs typeface="Glacial Indifference" charset="0"/>
              </a:rPr>
              <a:t>there </a:t>
            </a:r>
            <a:r>
              <a:rPr lang="en-US" sz="1800" b="1" dirty="0" smtClean="0">
                <a:solidFill>
                  <a:schemeClr val="bg1"/>
                </a:solidFill>
                <a:latin typeface="Glacial Indifference" charset="0"/>
                <a:ea typeface="Glacial Indifference" charset="0"/>
                <a:cs typeface="Glacial Indifference" charset="0"/>
              </a:rPr>
              <a:t>were a </a:t>
            </a:r>
            <a:r>
              <a:rPr lang="en-US" sz="1800" b="1" dirty="0">
                <a:solidFill>
                  <a:schemeClr val="bg1"/>
                </a:solidFill>
                <a:latin typeface="Glacial Indifference" charset="0"/>
                <a:ea typeface="Glacial Indifference" charset="0"/>
                <a:cs typeface="Glacial Indifference" charset="0"/>
              </a:rPr>
              <a:t>solution </a:t>
            </a:r>
            <a:r>
              <a:rPr lang="en-US" sz="1800" b="1" dirty="0" smtClean="0">
                <a:solidFill>
                  <a:schemeClr val="bg1"/>
                </a:solidFill>
                <a:latin typeface="Glacial Indifference" charset="0"/>
                <a:ea typeface="Glacial Indifference" charset="0"/>
                <a:cs typeface="Glacial Indifference" charset="0"/>
              </a:rPr>
              <a:t>that offered gym users a personalized fitness experience while enabling gym facilities to deliver at scale?</a:t>
            </a:r>
            <a:endParaRPr lang="en-US" sz="1800" b="1" dirty="0">
              <a:solidFill>
                <a:schemeClr val="bg1"/>
              </a:solidFill>
            </a:endParaRPr>
          </a:p>
        </p:txBody>
      </p:sp>
      <p:pic>
        <p:nvPicPr>
          <p:cNvPr id="9" name="Picture 8"/>
          <p:cNvPicPr>
            <a:picLocks noChangeAspect="1"/>
          </p:cNvPicPr>
          <p:nvPr/>
        </p:nvPicPr>
        <p:blipFill>
          <a:blip r:embed="rId4"/>
          <a:stretch>
            <a:fillRect/>
          </a:stretch>
        </p:blipFill>
        <p:spPr>
          <a:xfrm>
            <a:off x="175015" y="137160"/>
            <a:ext cx="886166" cy="98845"/>
          </a:xfrm>
          <a:prstGeom prst="rect">
            <a:avLst/>
          </a:prstGeom>
        </p:spPr>
      </p:pic>
      <p:sp>
        <p:nvSpPr>
          <p:cNvPr id="10" name="TextBox 9"/>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8967714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ectangle 34"/>
          <p:cNvSpPr/>
          <p:nvPr/>
        </p:nvSpPr>
        <p:spPr>
          <a:xfrm>
            <a:off x="862290" y="1141094"/>
            <a:ext cx="7434917" cy="3431472"/>
          </a:xfrm>
          <a:prstGeom prst="rect">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44</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cxnSp>
        <p:nvCxnSpPr>
          <p:cNvPr id="34" name="Shape 358"/>
          <p:cNvCxnSpPr>
            <a:endCxn id="35" idx="1"/>
          </p:cNvCxnSpPr>
          <p:nvPr/>
        </p:nvCxnSpPr>
        <p:spPr>
          <a:xfrm flipH="1">
            <a:off x="862290" y="2851688"/>
            <a:ext cx="7434917" cy="5142"/>
          </a:xfrm>
          <a:prstGeom prst="straightConnector1">
            <a:avLst/>
          </a:prstGeom>
          <a:noFill/>
          <a:ln w="9525" cap="flat" cmpd="sng">
            <a:solidFill>
              <a:schemeClr val="tx1"/>
            </a:solidFill>
            <a:prstDash val="solid"/>
            <a:round/>
            <a:headEnd type="none" w="med" len="med"/>
            <a:tailEnd type="none" w="med" len="med"/>
          </a:ln>
        </p:spPr>
      </p:cxnSp>
      <p:grpSp>
        <p:nvGrpSpPr>
          <p:cNvPr id="5" name="Group 4"/>
          <p:cNvGrpSpPr/>
          <p:nvPr/>
        </p:nvGrpSpPr>
        <p:grpSpPr>
          <a:xfrm>
            <a:off x="-66736" y="1141094"/>
            <a:ext cx="8242861" cy="3789578"/>
            <a:chOff x="-628417" y="1634539"/>
            <a:chExt cx="8242861" cy="3789578"/>
          </a:xfrm>
        </p:grpSpPr>
        <p:grpSp>
          <p:nvGrpSpPr>
            <p:cNvPr id="3" name="Group 2"/>
            <p:cNvGrpSpPr/>
            <p:nvPr/>
          </p:nvGrpSpPr>
          <p:grpSpPr>
            <a:xfrm>
              <a:off x="-628417" y="1634539"/>
              <a:ext cx="8242861" cy="3789578"/>
              <a:chOff x="-1475734" y="821614"/>
              <a:chExt cx="10820099" cy="4974437"/>
            </a:xfrm>
          </p:grpSpPr>
          <p:cxnSp>
            <p:nvCxnSpPr>
              <p:cNvPr id="43" name="Shape 358"/>
              <p:cNvCxnSpPr/>
              <p:nvPr/>
            </p:nvCxnSpPr>
            <p:spPr>
              <a:xfrm flipV="1">
                <a:off x="4644535" y="821614"/>
                <a:ext cx="1" cy="4504365"/>
              </a:xfrm>
              <a:prstGeom prst="straightConnector1">
                <a:avLst/>
              </a:prstGeom>
              <a:noFill/>
              <a:ln w="9525" cap="flat" cmpd="sng">
                <a:solidFill>
                  <a:schemeClr val="tx1"/>
                </a:solidFill>
                <a:prstDash val="solid"/>
                <a:round/>
                <a:headEnd type="none" w="med" len="med"/>
                <a:tailEnd type="none" w="med" len="med"/>
              </a:ln>
            </p:spPr>
          </p:cxn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8005522" y="5488782"/>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1475734" y="904519"/>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5">
                <a:alphaModFix/>
              </a:blip>
              <a:stretch>
                <a:fillRect/>
              </a:stretch>
            </p:blipFill>
            <p:spPr>
              <a:xfrm>
                <a:off x="5973562" y="2326982"/>
                <a:ext cx="577262" cy="577262"/>
              </a:xfrm>
              <a:prstGeom prst="rect">
                <a:avLst/>
              </a:prstGeom>
              <a:noFill/>
              <a:ln>
                <a:noFill/>
              </a:ln>
            </p:spPr>
          </p:pic>
          <p:pic>
            <p:nvPicPr>
              <p:cNvPr id="50"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8">
                <a:alphaModFix/>
              </a:blip>
              <a:stretch>
                <a:fillRect/>
              </a:stretch>
            </p:blipFill>
            <p:spPr>
              <a:xfrm>
                <a:off x="5552177" y="3067047"/>
                <a:ext cx="956657" cy="502429"/>
              </a:xfrm>
              <a:prstGeom prst="rect">
                <a:avLst/>
              </a:prstGeom>
              <a:noFill/>
              <a:ln>
                <a:noFill/>
              </a:ln>
            </p:spPr>
          </p:pic>
          <p:pic>
            <p:nvPicPr>
              <p:cNvPr id="54" name="Shape 353" descr="Image result for soulcycle logo"/>
              <p:cNvPicPr preferRelativeResize="0"/>
              <p:nvPr/>
            </p:nvPicPr>
            <p:blipFill>
              <a:blip r:embed="rId9">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1">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2">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3">
                <a:alphaModFix/>
              </a:blip>
              <a:stretch>
                <a:fillRect/>
              </a:stretch>
            </p:blipFill>
            <p:spPr>
              <a:xfrm>
                <a:off x="4779485" y="2440509"/>
                <a:ext cx="333978" cy="318078"/>
              </a:xfrm>
              <a:prstGeom prst="rect">
                <a:avLst/>
              </a:prstGeom>
              <a:noFill/>
              <a:ln>
                <a:noFill/>
              </a:ln>
            </p:spPr>
          </p:pic>
          <p:pic>
            <p:nvPicPr>
              <p:cNvPr id="62" name="Shape 367"/>
              <p:cNvPicPr preferRelativeResize="0"/>
              <p:nvPr/>
            </p:nvPicPr>
            <p:blipFill rotWithShape="1">
              <a:blip r:embed="rId14">
                <a:alphaModFix/>
              </a:blip>
              <a:srcRect l="11948"/>
              <a:stretch/>
            </p:blipFill>
            <p:spPr>
              <a:xfrm>
                <a:off x="1895584" y="2657558"/>
                <a:ext cx="913566" cy="427765"/>
              </a:xfrm>
              <a:prstGeom prst="rect">
                <a:avLst/>
              </a:prstGeom>
              <a:noFill/>
              <a:ln>
                <a:noFill/>
              </a:ln>
            </p:spPr>
          </p:pic>
          <p:pic>
            <p:nvPicPr>
              <p:cNvPr id="64" name="Picture 63"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58355" y="3543606"/>
                <a:ext cx="590777" cy="569116"/>
              </a:xfrm>
              <a:prstGeom prst="rect">
                <a:avLst/>
              </a:prstGeom>
              <a:noFill/>
            </p:spPr>
          </p:pic>
          <p:pic>
            <p:nvPicPr>
              <p:cNvPr id="59" name="Shape 364"/>
              <p:cNvPicPr preferRelativeResize="0"/>
              <p:nvPr/>
            </p:nvPicPr>
            <p:blipFill>
              <a:blip r:embed="rId16">
                <a:alphaModFix/>
              </a:blip>
              <a:stretch>
                <a:fillRect/>
              </a:stretch>
            </p:blipFill>
            <p:spPr>
              <a:xfrm>
                <a:off x="4114361" y="3221655"/>
                <a:ext cx="443417" cy="541711"/>
              </a:xfrm>
              <a:prstGeom prst="rect">
                <a:avLst/>
              </a:prstGeom>
              <a:noFill/>
              <a:ln>
                <a:noFill/>
              </a:ln>
            </p:spPr>
          </p:pic>
          <p:pic>
            <p:nvPicPr>
              <p:cNvPr id="51" name="Shape 350" descr="Image result for fit reserve logo"/>
              <p:cNvPicPr preferRelativeResize="0"/>
              <p:nvPr/>
            </p:nvPicPr>
            <p:blipFill>
              <a:blip r:embed="rId17">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8"/>
              <a:stretch>
                <a:fillRect/>
              </a:stretch>
            </p:blipFill>
            <p:spPr>
              <a:xfrm>
                <a:off x="6418205" y="1501976"/>
                <a:ext cx="1705994" cy="449129"/>
              </a:xfrm>
              <a:prstGeom prst="rect">
                <a:avLst/>
              </a:prstGeom>
              <a:ln w="15875">
                <a:gradFill flip="none" rotWithShape="1">
                  <a:gsLst>
                    <a:gs pos="0">
                      <a:srgbClr val="37C3DC"/>
                    </a:gs>
                    <a:gs pos="100000">
                      <a:srgbClr val="70E4F9"/>
                    </a:gs>
                  </a:gsLst>
                  <a:lin ang="18900000" scaled="1"/>
                  <a:tileRect/>
                </a:gradFill>
              </a:ln>
            </p:spPr>
          </p:pic>
        </p:gr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70924" y="3621320"/>
              <a:ext cx="606792" cy="606792"/>
            </a:xfrm>
            <a:prstGeom prst="rect">
              <a:avLst/>
            </a:prstGeom>
          </p:spPr>
        </p:pic>
      </p:grpSp>
      <p:cxnSp>
        <p:nvCxnSpPr>
          <p:cNvPr id="38" name="Shape 358"/>
          <p:cNvCxnSpPr/>
          <p:nvPr/>
        </p:nvCxnSpPr>
        <p:spPr>
          <a:xfrm>
            <a:off x="862290" y="4696591"/>
            <a:ext cx="7389486" cy="0"/>
          </a:xfrm>
          <a:prstGeom prst="straightConnector1">
            <a:avLst/>
          </a:prstGeom>
          <a:noFill/>
          <a:ln w="9525" cap="flat" cmpd="sng">
            <a:solidFill>
              <a:schemeClr val="bg1"/>
            </a:solidFill>
            <a:prstDash val="solid"/>
            <a:round/>
            <a:headEnd type="none" w="med" len="med"/>
            <a:tailEnd type="triangle" w="lg" len="lg"/>
          </a:ln>
        </p:spPr>
      </p:cxnSp>
      <p:sp>
        <p:nvSpPr>
          <p:cNvPr id="41" name="Shape 362"/>
          <p:cNvSpPr txBox="1"/>
          <p:nvPr/>
        </p:nvSpPr>
        <p:spPr>
          <a:xfrm>
            <a:off x="808697" y="4678010"/>
            <a:ext cx="1019944" cy="23408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p>
        </p:txBody>
      </p:sp>
      <p:cxnSp>
        <p:nvCxnSpPr>
          <p:cNvPr id="48" name="Shape 358"/>
          <p:cNvCxnSpPr/>
          <p:nvPr/>
        </p:nvCxnSpPr>
        <p:spPr>
          <a:xfrm flipV="1">
            <a:off x="617013" y="1512036"/>
            <a:ext cx="33253" cy="2986826"/>
          </a:xfrm>
          <a:prstGeom prst="straightConnector1">
            <a:avLst/>
          </a:prstGeom>
          <a:noFill/>
          <a:ln w="9525" cap="flat" cmpd="sng">
            <a:solidFill>
              <a:schemeClr val="bg1"/>
            </a:solidFill>
            <a:prstDash val="solid"/>
            <a:round/>
            <a:headEnd type="none" w="med" len="med"/>
            <a:tailEnd type="triangle" w="lg" len="lg"/>
          </a:ln>
        </p:spPr>
      </p:cxnSp>
      <p:sp>
        <p:nvSpPr>
          <p:cNvPr id="60" name="Shape 362"/>
          <p:cNvSpPr txBox="1"/>
          <p:nvPr/>
        </p:nvSpPr>
        <p:spPr>
          <a:xfrm>
            <a:off x="-38808" y="4459036"/>
            <a:ext cx="1019944" cy="23408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p>
        </p:txBody>
      </p:sp>
    </p:spTree>
    <p:extLst>
      <p:ext uri="{BB962C8B-B14F-4D97-AF65-F5344CB8AC3E}">
        <p14:creationId xmlns:p14="http://schemas.microsoft.com/office/powerpoint/2010/main" val="1951767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pic>
        <p:nvPicPr>
          <p:cNvPr id="60" name="Picture 59"/>
          <p:cNvPicPr>
            <a:picLocks noChangeAspect="1"/>
          </p:cNvPicPr>
          <p:nvPr/>
        </p:nvPicPr>
        <p:blipFill rotWithShape="1">
          <a:blip r:embed="rId3"/>
          <a:srcRect t="10709" r="642" b="6352"/>
          <a:stretch/>
        </p:blipFill>
        <p:spPr>
          <a:xfrm flipH="1">
            <a:off x="0" y="0"/>
            <a:ext cx="9159498" cy="5126182"/>
          </a:xfrm>
          <a:prstGeom prst="rect">
            <a:avLst/>
          </a:prstGeom>
        </p:spPr>
      </p:pic>
      <p:graphicFrame>
        <p:nvGraphicFramePr>
          <p:cNvPr id="9" name="Chart 8"/>
          <p:cNvGraphicFramePr/>
          <p:nvPr>
            <p:extLst>
              <p:ext uri="{D42A27DB-BD31-4B8C-83A1-F6EECF244321}">
                <p14:modId xmlns:p14="http://schemas.microsoft.com/office/powerpoint/2010/main" val="1882384622"/>
              </p:ext>
            </p:extLst>
          </p:nvPr>
        </p:nvGraphicFramePr>
        <p:xfrm>
          <a:off x="74696" y="836197"/>
          <a:ext cx="9330233" cy="3438322"/>
        </p:xfrm>
        <a:graphic>
          <a:graphicData uri="http://schemas.openxmlformats.org/drawingml/2006/chart">
            <c:chart xmlns:c="http://schemas.openxmlformats.org/drawingml/2006/chart" xmlns:r="http://schemas.openxmlformats.org/officeDocument/2006/relationships" r:id="rId4"/>
          </a:graphicData>
        </a:graphic>
      </p:graphicFrame>
      <p:sp>
        <p:nvSpPr>
          <p:cNvPr id="38"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45</a:t>
            </a:fld>
            <a:endParaRPr dirty="0">
              <a:solidFill>
                <a:schemeClr val="tx1"/>
              </a:solidFill>
              <a:latin typeface="Montserrat"/>
              <a:ea typeface="Montserrat"/>
              <a:cs typeface="Montserrat"/>
              <a:sym typeface="Montserrat"/>
            </a:endParaRPr>
          </a:p>
        </p:txBody>
      </p:sp>
      <p:sp>
        <p:nvSpPr>
          <p:cNvPr id="39"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40" name="TextBox 39"/>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41" name="Picture 40"/>
          <p:cNvPicPr>
            <a:picLocks noChangeAspect="1"/>
          </p:cNvPicPr>
          <p:nvPr/>
        </p:nvPicPr>
        <p:blipFill>
          <a:blip r:embed="rId5"/>
          <a:stretch>
            <a:fillRect/>
          </a:stretch>
        </p:blipFill>
        <p:spPr>
          <a:xfrm>
            <a:off x="173737" y="137160"/>
            <a:ext cx="883919" cy="100584"/>
          </a:xfrm>
          <a:prstGeom prst="rect">
            <a:avLst/>
          </a:prstGeom>
        </p:spPr>
      </p:pic>
      <p:sp>
        <p:nvSpPr>
          <p:cNvPr id="48" name="TextBox 47"/>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pic>
        <p:nvPicPr>
          <p:cNvPr id="57" name="Shape 356" descr="Image result for crossfit logo"/>
          <p:cNvPicPr preferRelativeResize="0"/>
          <p:nvPr/>
        </p:nvPicPr>
        <p:blipFill>
          <a:blip r:embed="rId6">
            <a:alphaModFix/>
          </a:blip>
          <a:stretch>
            <a:fillRect/>
          </a:stretch>
        </p:blipFill>
        <p:spPr>
          <a:xfrm>
            <a:off x="840392" y="4178942"/>
            <a:ext cx="738984" cy="193538"/>
          </a:xfrm>
          <a:prstGeom prst="rect">
            <a:avLst/>
          </a:prstGeom>
          <a:noFill/>
          <a:ln>
            <a:noFill/>
          </a:ln>
        </p:spPr>
      </p:pic>
      <p:grpSp>
        <p:nvGrpSpPr>
          <p:cNvPr id="8" name="Group 7"/>
          <p:cNvGrpSpPr/>
          <p:nvPr/>
        </p:nvGrpSpPr>
        <p:grpSpPr>
          <a:xfrm>
            <a:off x="5195963" y="4441115"/>
            <a:ext cx="831466" cy="605815"/>
            <a:chOff x="5366153" y="1906480"/>
            <a:chExt cx="831466" cy="605815"/>
          </a:xfrm>
        </p:grpSpPr>
        <p:pic>
          <p:nvPicPr>
            <p:cNvPr id="49" name="Shape 348"/>
            <p:cNvPicPr preferRelativeResize="0"/>
            <p:nvPr/>
          </p:nvPicPr>
          <p:blipFill>
            <a:blip r:embed="rId7">
              <a:alphaModFix/>
            </a:blip>
            <a:stretch>
              <a:fillRect/>
            </a:stretch>
          </p:blipFill>
          <p:spPr>
            <a:xfrm>
              <a:off x="5366153" y="2072531"/>
              <a:ext cx="439764" cy="439764"/>
            </a:xfrm>
            <a:prstGeom prst="rect">
              <a:avLst/>
            </a:prstGeom>
            <a:noFill/>
            <a:ln>
              <a:noFill/>
            </a:ln>
          </p:spPr>
        </p:pic>
        <p:pic>
          <p:nvPicPr>
            <p:cNvPr id="58" name="Shape 363"/>
            <p:cNvPicPr preferRelativeResize="0"/>
            <p:nvPr/>
          </p:nvPicPr>
          <p:blipFill>
            <a:blip r:embed="rId8">
              <a:alphaModFix/>
            </a:blip>
            <a:stretch>
              <a:fillRect/>
            </a:stretch>
          </p:blipFill>
          <p:spPr>
            <a:xfrm>
              <a:off x="5943191" y="1906480"/>
              <a:ext cx="254428" cy="242315"/>
            </a:xfrm>
            <a:prstGeom prst="rect">
              <a:avLst/>
            </a:prstGeom>
            <a:noFill/>
            <a:ln>
              <a:noFill/>
            </a:ln>
          </p:spPr>
        </p:pic>
      </p:grpSp>
      <p:grpSp>
        <p:nvGrpSpPr>
          <p:cNvPr id="7" name="Group 6"/>
          <p:cNvGrpSpPr/>
          <p:nvPr/>
        </p:nvGrpSpPr>
        <p:grpSpPr>
          <a:xfrm>
            <a:off x="1920881" y="4029011"/>
            <a:ext cx="2240592" cy="931598"/>
            <a:chOff x="2287298" y="1944215"/>
            <a:chExt cx="2240592" cy="931598"/>
          </a:xfrm>
        </p:grpSpPr>
        <p:pic>
          <p:nvPicPr>
            <p:cNvPr id="50" name="Shape 349" descr="Image result for classpass logo"/>
            <p:cNvPicPr preferRelativeResize="0"/>
            <p:nvPr/>
          </p:nvPicPr>
          <p:blipFill>
            <a:blip r:embed="rId9">
              <a:alphaModFix/>
            </a:blip>
            <a:stretch>
              <a:fillRect/>
            </a:stretch>
          </p:blipFill>
          <p:spPr>
            <a:xfrm>
              <a:off x="3671365" y="1967394"/>
              <a:ext cx="856525" cy="242314"/>
            </a:xfrm>
            <a:prstGeom prst="rect">
              <a:avLst/>
            </a:prstGeom>
            <a:noFill/>
            <a:ln>
              <a:noFill/>
            </a:ln>
          </p:spPr>
        </p:pic>
        <p:pic>
          <p:nvPicPr>
            <p:cNvPr id="52" name="Shape 351" descr="Image result for peloton logo"/>
            <p:cNvPicPr preferRelativeResize="0"/>
            <p:nvPr/>
          </p:nvPicPr>
          <p:blipFill>
            <a:blip r:embed="rId10">
              <a:alphaModFix/>
            </a:blip>
            <a:stretch>
              <a:fillRect/>
            </a:stretch>
          </p:blipFill>
          <p:spPr>
            <a:xfrm>
              <a:off x="2494160" y="2493057"/>
              <a:ext cx="382756" cy="382756"/>
            </a:xfrm>
            <a:prstGeom prst="rect">
              <a:avLst/>
            </a:prstGeom>
            <a:noFill/>
            <a:ln>
              <a:noFill/>
            </a:ln>
          </p:spPr>
        </p:pic>
        <p:pic>
          <p:nvPicPr>
            <p:cNvPr id="54" name="Shape 353" descr="Image result for soulcycle logo"/>
            <p:cNvPicPr preferRelativeResize="0"/>
            <p:nvPr/>
          </p:nvPicPr>
          <p:blipFill>
            <a:blip r:embed="rId11">
              <a:alphaModFix/>
            </a:blip>
            <a:stretch>
              <a:fillRect/>
            </a:stretch>
          </p:blipFill>
          <p:spPr>
            <a:xfrm>
              <a:off x="2287298" y="2197166"/>
              <a:ext cx="547940" cy="365296"/>
            </a:xfrm>
            <a:prstGeom prst="rect">
              <a:avLst/>
            </a:prstGeom>
            <a:noFill/>
            <a:ln>
              <a:noFill/>
            </a:ln>
          </p:spPr>
        </p:pic>
        <p:pic>
          <p:nvPicPr>
            <p:cNvPr id="55" name="Shape 354" descr="Image result for orange theory logo"/>
            <p:cNvPicPr preferRelativeResize="0"/>
            <p:nvPr/>
          </p:nvPicPr>
          <p:blipFill>
            <a:blip r:embed="rId12">
              <a:alphaModFix/>
            </a:blip>
            <a:stretch>
              <a:fillRect/>
            </a:stretch>
          </p:blipFill>
          <p:spPr>
            <a:xfrm>
              <a:off x="2930396" y="2580396"/>
              <a:ext cx="740969" cy="207710"/>
            </a:xfrm>
            <a:prstGeom prst="rect">
              <a:avLst/>
            </a:prstGeom>
            <a:noFill/>
            <a:ln>
              <a:noFill/>
            </a:ln>
          </p:spPr>
        </p:pic>
        <p:pic>
          <p:nvPicPr>
            <p:cNvPr id="56" name="Shape 355" descr="Image result for barrys bootcamp logo"/>
            <p:cNvPicPr preferRelativeResize="0"/>
            <p:nvPr/>
          </p:nvPicPr>
          <p:blipFill>
            <a:blip r:embed="rId13">
              <a:alphaModFix/>
            </a:blip>
            <a:stretch>
              <a:fillRect/>
            </a:stretch>
          </p:blipFill>
          <p:spPr>
            <a:xfrm>
              <a:off x="2794624" y="2286591"/>
              <a:ext cx="718675" cy="240098"/>
            </a:xfrm>
            <a:prstGeom prst="rect">
              <a:avLst/>
            </a:prstGeom>
            <a:noFill/>
            <a:ln>
              <a:noFill/>
            </a:ln>
          </p:spPr>
        </p:pic>
        <p:pic>
          <p:nvPicPr>
            <p:cNvPr id="62" name="Shape 367"/>
            <p:cNvPicPr preferRelativeResize="0"/>
            <p:nvPr/>
          </p:nvPicPr>
          <p:blipFill rotWithShape="1">
            <a:blip r:embed="rId14">
              <a:alphaModFix/>
            </a:blip>
            <a:srcRect l="11948"/>
            <a:stretch/>
          </p:blipFill>
          <p:spPr>
            <a:xfrm>
              <a:off x="3788058" y="2363751"/>
              <a:ext cx="695964" cy="325876"/>
            </a:xfrm>
            <a:prstGeom prst="rect">
              <a:avLst/>
            </a:prstGeom>
            <a:noFill/>
            <a:ln>
              <a:noFill/>
            </a:ln>
          </p:spPr>
        </p:pic>
        <p:pic>
          <p:nvPicPr>
            <p:cNvPr id="51" name="Shape 350" descr="Image result for fit reserve logo"/>
            <p:cNvPicPr preferRelativeResize="0"/>
            <p:nvPr/>
          </p:nvPicPr>
          <p:blipFill>
            <a:blip r:embed="rId15">
              <a:alphaModFix/>
            </a:blip>
            <a:stretch>
              <a:fillRect/>
            </a:stretch>
          </p:blipFill>
          <p:spPr>
            <a:xfrm>
              <a:off x="2730137" y="1944215"/>
              <a:ext cx="847648" cy="288672"/>
            </a:xfrm>
            <a:prstGeom prst="rect">
              <a:avLst/>
            </a:prstGeom>
            <a:noFill/>
            <a:ln>
              <a:noFill/>
            </a:ln>
          </p:spPr>
        </p:pic>
      </p:grpSp>
      <p:grpSp>
        <p:nvGrpSpPr>
          <p:cNvPr id="6" name="Group 5"/>
          <p:cNvGrpSpPr/>
          <p:nvPr/>
        </p:nvGrpSpPr>
        <p:grpSpPr>
          <a:xfrm>
            <a:off x="4659037" y="3959428"/>
            <a:ext cx="1323447" cy="1145774"/>
            <a:chOff x="5161244" y="3046576"/>
            <a:chExt cx="1323447" cy="1145774"/>
          </a:xfrm>
        </p:grpSpPr>
        <p:pic>
          <p:nvPicPr>
            <p:cNvPr id="53" name="Shape 352" descr="Image result for daily burn logo"/>
            <p:cNvPicPr preferRelativeResize="0"/>
            <p:nvPr/>
          </p:nvPicPr>
          <p:blipFill>
            <a:blip r:embed="rId16">
              <a:alphaModFix/>
            </a:blip>
            <a:stretch>
              <a:fillRect/>
            </a:stretch>
          </p:blipFill>
          <p:spPr>
            <a:xfrm>
              <a:off x="5755900" y="3046576"/>
              <a:ext cx="728791" cy="382756"/>
            </a:xfrm>
            <a:prstGeom prst="rect">
              <a:avLst/>
            </a:prstGeom>
            <a:noFill/>
            <a:ln>
              <a:noFill/>
            </a:ln>
          </p:spPr>
        </p:pic>
        <p:pic>
          <p:nvPicPr>
            <p:cNvPr id="64" name="Picture 63" descr="original.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61244" y="3758792"/>
              <a:ext cx="450060" cy="433558"/>
            </a:xfrm>
            <a:prstGeom prst="rect">
              <a:avLst/>
            </a:prstGeom>
            <a:noFill/>
          </p:spPr>
        </p:pic>
        <p:pic>
          <p:nvPicPr>
            <p:cNvPr id="59" name="Shape 364"/>
            <p:cNvPicPr preferRelativeResize="0"/>
            <p:nvPr/>
          </p:nvPicPr>
          <p:blipFill>
            <a:blip r:embed="rId18">
              <a:alphaModFix/>
            </a:blip>
            <a:stretch>
              <a:fillRect/>
            </a:stretch>
          </p:blipFill>
          <p:spPr>
            <a:xfrm>
              <a:off x="5184695" y="3181436"/>
              <a:ext cx="337800" cy="412681"/>
            </a:xfrm>
            <a:prstGeom prst="rect">
              <a:avLst/>
            </a:prstGeom>
            <a:noFill/>
            <a:ln>
              <a:noFill/>
            </a:ln>
          </p:spPr>
        </p:pic>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2309" y="3167057"/>
              <a:ext cx="606792" cy="606792"/>
            </a:xfrm>
            <a:prstGeom prst="rect">
              <a:avLst/>
            </a:prstGeom>
          </p:spPr>
        </p:pic>
      </p:grpSp>
      <p:pic>
        <p:nvPicPr>
          <p:cNvPr id="61" name="Picture 6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74706" y="4277004"/>
            <a:ext cx="1616644" cy="180968"/>
          </a:xfrm>
          <a:prstGeom prst="rect">
            <a:avLst/>
          </a:prstGeom>
          <a:solidFill>
            <a:schemeClr val="tx1"/>
          </a:solidFill>
        </p:spPr>
      </p:pic>
      <p:sp>
        <p:nvSpPr>
          <p:cNvPr id="10" name="Rectangle 9"/>
          <p:cNvSpPr/>
          <p:nvPr/>
        </p:nvSpPr>
        <p:spPr>
          <a:xfrm>
            <a:off x="590949" y="4052190"/>
            <a:ext cx="1182279" cy="836233"/>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3" name="Rectangle 62"/>
          <p:cNvSpPr/>
          <p:nvPr/>
        </p:nvSpPr>
        <p:spPr>
          <a:xfrm>
            <a:off x="1954296" y="3998473"/>
            <a:ext cx="2409151" cy="1048457"/>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6" name="Rectangle 65"/>
          <p:cNvSpPr/>
          <p:nvPr/>
        </p:nvSpPr>
        <p:spPr>
          <a:xfrm>
            <a:off x="4536555" y="4021005"/>
            <a:ext cx="1661400" cy="1017339"/>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7" name="Rectangle 66"/>
          <p:cNvSpPr/>
          <p:nvPr/>
        </p:nvSpPr>
        <p:spPr>
          <a:xfrm>
            <a:off x="6368852" y="4125301"/>
            <a:ext cx="1915932" cy="521957"/>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5623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09" r="642" b="6352"/>
          <a:stretch/>
        </p:blipFill>
        <p:spPr>
          <a:xfrm flipH="1">
            <a:off x="0" y="0"/>
            <a:ext cx="9159498" cy="5126182"/>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46</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4" name="Group 3"/>
          <p:cNvGrpSpPr/>
          <p:nvPr/>
        </p:nvGrpSpPr>
        <p:grpSpPr>
          <a:xfrm>
            <a:off x="2705801" y="946034"/>
            <a:ext cx="7620000" cy="3514887"/>
            <a:chOff x="959862" y="1494618"/>
            <a:chExt cx="7620000" cy="3514887"/>
          </a:xfrm>
        </p:grpSpPr>
        <p:graphicFrame>
          <p:nvGraphicFramePr>
            <p:cNvPr id="35" name="Diagram 34"/>
            <p:cNvGraphicFramePr/>
            <p:nvPr>
              <p:extLst>
                <p:ext uri="{D42A27DB-BD31-4B8C-83A1-F6EECF244321}">
                  <p14:modId xmlns:p14="http://schemas.microsoft.com/office/powerpoint/2010/main" val="1977118159"/>
                </p:ext>
              </p:extLst>
            </p:nvPr>
          </p:nvGraphicFramePr>
          <p:xfrm>
            <a:off x="959862" y="1494618"/>
            <a:ext cx="7620000" cy="35148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6" name="Shape 356" descr="Image result for crossfit logo"/>
            <p:cNvPicPr preferRelativeResize="0"/>
            <p:nvPr/>
          </p:nvPicPr>
          <p:blipFill>
            <a:blip r:embed="rId10">
              <a:alphaModFix/>
            </a:blip>
            <a:stretch>
              <a:fillRect/>
            </a:stretch>
          </p:blipFill>
          <p:spPr>
            <a:xfrm>
              <a:off x="5500913" y="4219485"/>
              <a:ext cx="738984" cy="167388"/>
            </a:xfrm>
            <a:prstGeom prst="rect">
              <a:avLst/>
            </a:prstGeom>
            <a:noFill/>
            <a:ln>
              <a:noFill/>
            </a:ln>
          </p:spPr>
        </p:pic>
        <p:grpSp>
          <p:nvGrpSpPr>
            <p:cNvPr id="37" name="Group 36"/>
            <p:cNvGrpSpPr/>
            <p:nvPr/>
          </p:nvGrpSpPr>
          <p:grpSpPr>
            <a:xfrm>
              <a:off x="5737552" y="3407671"/>
              <a:ext cx="831466" cy="523959"/>
              <a:chOff x="5366153" y="1906480"/>
              <a:chExt cx="831466" cy="605815"/>
            </a:xfrm>
          </p:grpSpPr>
          <p:pic>
            <p:nvPicPr>
              <p:cNvPr id="71" name="Shape 348"/>
              <p:cNvPicPr preferRelativeResize="0"/>
              <p:nvPr/>
            </p:nvPicPr>
            <p:blipFill>
              <a:blip r:embed="rId11">
                <a:alphaModFix/>
              </a:blip>
              <a:stretch>
                <a:fillRect/>
              </a:stretch>
            </p:blipFill>
            <p:spPr>
              <a:xfrm>
                <a:off x="5366153" y="2072531"/>
                <a:ext cx="439764" cy="439764"/>
              </a:xfrm>
              <a:prstGeom prst="rect">
                <a:avLst/>
              </a:prstGeom>
              <a:noFill/>
              <a:ln>
                <a:noFill/>
              </a:ln>
            </p:spPr>
          </p:pic>
          <p:pic>
            <p:nvPicPr>
              <p:cNvPr id="72" name="Shape 363"/>
              <p:cNvPicPr preferRelativeResize="0"/>
              <p:nvPr/>
            </p:nvPicPr>
            <p:blipFill>
              <a:blip r:embed="rId12">
                <a:alphaModFix/>
              </a:blip>
              <a:stretch>
                <a:fillRect/>
              </a:stretch>
            </p:blipFill>
            <p:spPr>
              <a:xfrm>
                <a:off x="5943191" y="1906480"/>
                <a:ext cx="254428" cy="242315"/>
              </a:xfrm>
              <a:prstGeom prst="rect">
                <a:avLst/>
              </a:prstGeom>
              <a:noFill/>
              <a:ln>
                <a:noFill/>
              </a:ln>
            </p:spPr>
          </p:pic>
        </p:grpSp>
        <p:grpSp>
          <p:nvGrpSpPr>
            <p:cNvPr id="38" name="Group 37"/>
            <p:cNvGrpSpPr/>
            <p:nvPr/>
          </p:nvGrpSpPr>
          <p:grpSpPr>
            <a:xfrm>
              <a:off x="1959353" y="1890774"/>
              <a:ext cx="1719827" cy="2670789"/>
              <a:chOff x="2732331" y="1545875"/>
              <a:chExt cx="1341224" cy="2390612"/>
            </a:xfrm>
          </p:grpSpPr>
          <p:pic>
            <p:nvPicPr>
              <p:cNvPr id="63" name="Shape 349" descr="Image result for classpass logo"/>
              <p:cNvPicPr preferRelativeResize="0"/>
              <p:nvPr/>
            </p:nvPicPr>
            <p:blipFill>
              <a:blip r:embed="rId13">
                <a:alphaModFix/>
              </a:blip>
              <a:stretch>
                <a:fillRect/>
              </a:stretch>
            </p:blipFill>
            <p:spPr>
              <a:xfrm>
                <a:off x="3006300" y="3694173"/>
                <a:ext cx="856525" cy="242314"/>
              </a:xfrm>
              <a:prstGeom prst="rect">
                <a:avLst/>
              </a:prstGeom>
              <a:noFill/>
              <a:ln>
                <a:noFill/>
              </a:ln>
            </p:spPr>
          </p:pic>
          <p:pic>
            <p:nvPicPr>
              <p:cNvPr id="65" name="Shape 351" descr="Image result for peloton logo"/>
              <p:cNvPicPr preferRelativeResize="0"/>
              <p:nvPr/>
            </p:nvPicPr>
            <p:blipFill>
              <a:blip r:embed="rId14">
                <a:alphaModFix/>
              </a:blip>
              <a:stretch>
                <a:fillRect/>
              </a:stretch>
            </p:blipFill>
            <p:spPr>
              <a:xfrm>
                <a:off x="3088892" y="2594373"/>
                <a:ext cx="382756" cy="382756"/>
              </a:xfrm>
              <a:prstGeom prst="rect">
                <a:avLst/>
              </a:prstGeom>
              <a:noFill/>
              <a:ln>
                <a:noFill/>
              </a:ln>
            </p:spPr>
          </p:pic>
          <p:pic>
            <p:nvPicPr>
              <p:cNvPr id="66" name="Shape 353" descr="Image result for soulcycle logo"/>
              <p:cNvPicPr preferRelativeResize="0"/>
              <p:nvPr/>
            </p:nvPicPr>
            <p:blipFill>
              <a:blip r:embed="rId15">
                <a:alphaModFix/>
              </a:blip>
              <a:stretch>
                <a:fillRect/>
              </a:stretch>
            </p:blipFill>
            <p:spPr>
              <a:xfrm>
                <a:off x="2732331" y="2286890"/>
                <a:ext cx="547940" cy="365296"/>
              </a:xfrm>
              <a:prstGeom prst="rect">
                <a:avLst/>
              </a:prstGeom>
              <a:noFill/>
              <a:ln>
                <a:noFill/>
              </a:ln>
            </p:spPr>
          </p:pic>
          <p:pic>
            <p:nvPicPr>
              <p:cNvPr id="67" name="Shape 354" descr="Image result for orange theory logo"/>
              <p:cNvPicPr preferRelativeResize="0"/>
              <p:nvPr/>
            </p:nvPicPr>
            <p:blipFill>
              <a:blip r:embed="rId16">
                <a:alphaModFix/>
              </a:blip>
              <a:stretch>
                <a:fillRect/>
              </a:stretch>
            </p:blipFill>
            <p:spPr>
              <a:xfrm>
                <a:off x="2897533" y="2979463"/>
                <a:ext cx="740969" cy="207710"/>
              </a:xfrm>
              <a:prstGeom prst="rect">
                <a:avLst/>
              </a:prstGeom>
              <a:noFill/>
              <a:ln>
                <a:noFill/>
              </a:ln>
            </p:spPr>
          </p:pic>
          <p:pic>
            <p:nvPicPr>
              <p:cNvPr id="68" name="Shape 355" descr="Image result for barrys bootcamp logo"/>
              <p:cNvPicPr preferRelativeResize="0"/>
              <p:nvPr/>
            </p:nvPicPr>
            <p:blipFill>
              <a:blip r:embed="rId17">
                <a:alphaModFix/>
              </a:blip>
              <a:stretch>
                <a:fillRect/>
              </a:stretch>
            </p:blipFill>
            <p:spPr>
              <a:xfrm>
                <a:off x="2930396" y="1974433"/>
                <a:ext cx="718675" cy="240098"/>
              </a:xfrm>
              <a:prstGeom prst="rect">
                <a:avLst/>
              </a:prstGeom>
              <a:noFill/>
              <a:ln>
                <a:noFill/>
              </a:ln>
            </p:spPr>
          </p:pic>
          <p:pic>
            <p:nvPicPr>
              <p:cNvPr id="69" name="Shape 367"/>
              <p:cNvPicPr preferRelativeResize="0"/>
              <p:nvPr/>
            </p:nvPicPr>
            <p:blipFill rotWithShape="1">
              <a:blip r:embed="rId18">
                <a:alphaModFix/>
              </a:blip>
              <a:srcRect l="11948"/>
              <a:stretch/>
            </p:blipFill>
            <p:spPr>
              <a:xfrm>
                <a:off x="2906135" y="3230630"/>
                <a:ext cx="695964" cy="325876"/>
              </a:xfrm>
              <a:prstGeom prst="rect">
                <a:avLst/>
              </a:prstGeom>
              <a:noFill/>
              <a:ln>
                <a:noFill/>
              </a:ln>
            </p:spPr>
          </p:pic>
          <p:pic>
            <p:nvPicPr>
              <p:cNvPr id="70" name="Shape 350" descr="Image result for fit reserve logo"/>
              <p:cNvPicPr preferRelativeResize="0"/>
              <p:nvPr/>
            </p:nvPicPr>
            <p:blipFill>
              <a:blip r:embed="rId19">
                <a:alphaModFix/>
              </a:blip>
              <a:stretch>
                <a:fillRect/>
              </a:stretch>
            </p:blipFill>
            <p:spPr>
              <a:xfrm>
                <a:off x="3225907" y="1545875"/>
                <a:ext cx="847648" cy="288672"/>
              </a:xfrm>
              <a:prstGeom prst="rect">
                <a:avLst/>
              </a:prstGeom>
              <a:noFill/>
              <a:ln>
                <a:noFill/>
              </a:ln>
            </p:spPr>
          </p:pic>
        </p:grpSp>
        <p:grpSp>
          <p:nvGrpSpPr>
            <p:cNvPr id="40" name="Group 39"/>
            <p:cNvGrpSpPr/>
            <p:nvPr/>
          </p:nvGrpSpPr>
          <p:grpSpPr>
            <a:xfrm>
              <a:off x="5364111" y="1695105"/>
              <a:ext cx="1240182" cy="1627648"/>
              <a:chOff x="5244509" y="2487796"/>
              <a:chExt cx="1240182" cy="1881927"/>
            </a:xfrm>
          </p:grpSpPr>
          <p:pic>
            <p:nvPicPr>
              <p:cNvPr id="41" name="Shape 352" descr="Image result for daily burn logo"/>
              <p:cNvPicPr preferRelativeResize="0"/>
              <p:nvPr/>
            </p:nvPicPr>
            <p:blipFill>
              <a:blip r:embed="rId20">
                <a:alphaModFix/>
              </a:blip>
              <a:stretch>
                <a:fillRect/>
              </a:stretch>
            </p:blipFill>
            <p:spPr>
              <a:xfrm>
                <a:off x="5755900" y="3046576"/>
                <a:ext cx="728791" cy="382756"/>
              </a:xfrm>
              <a:prstGeom prst="rect">
                <a:avLst/>
              </a:prstGeom>
              <a:noFill/>
              <a:ln>
                <a:noFill/>
              </a:ln>
            </p:spPr>
          </p:pic>
          <p:pic>
            <p:nvPicPr>
              <p:cNvPr id="48" name="Picture 47" descr="original.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54025" y="3936165"/>
                <a:ext cx="450060" cy="433558"/>
              </a:xfrm>
              <a:prstGeom prst="rect">
                <a:avLst/>
              </a:prstGeom>
              <a:noFill/>
            </p:spPr>
          </p:pic>
          <p:pic>
            <p:nvPicPr>
              <p:cNvPr id="60" name="Shape 364"/>
              <p:cNvPicPr preferRelativeResize="0"/>
              <p:nvPr/>
            </p:nvPicPr>
            <p:blipFill>
              <a:blip r:embed="rId22">
                <a:alphaModFix/>
              </a:blip>
              <a:stretch>
                <a:fillRect/>
              </a:stretch>
            </p:blipFill>
            <p:spPr>
              <a:xfrm>
                <a:off x="5244509" y="2487796"/>
                <a:ext cx="337800" cy="412681"/>
              </a:xfrm>
              <a:prstGeom prst="rect">
                <a:avLst/>
              </a:prstGeom>
              <a:noFill/>
              <a:ln>
                <a:noFill/>
              </a:ln>
            </p:spPr>
          </p:pic>
          <p:pic>
            <p:nvPicPr>
              <p:cNvPr id="61" name="Picture 6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82309" y="3167057"/>
                <a:ext cx="606792" cy="606792"/>
              </a:xfrm>
              <a:prstGeom prst="rect">
                <a:avLst/>
              </a:prstGeom>
            </p:spPr>
          </p:pic>
        </p:grpSp>
      </p:grpSp>
      <p:sp>
        <p:nvSpPr>
          <p:cNvPr id="73" name="Shape 122"/>
          <p:cNvSpPr txBox="1"/>
          <p:nvPr/>
        </p:nvSpPr>
        <p:spPr>
          <a:xfrm>
            <a:off x="4464334" y="4525872"/>
            <a:ext cx="1097312"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smtClean="0">
                <a:solidFill>
                  <a:schemeClr val="bg1"/>
                </a:solidFill>
                <a:latin typeface="Glacial Indifference" charset="0"/>
                <a:ea typeface="Glacial Indifference" charset="0"/>
                <a:cs typeface="Glacial Indifference" charset="0"/>
                <a:sym typeface="Montserrat Light"/>
              </a:rPr>
              <a:t>Flexible</a:t>
            </a:r>
            <a:endParaRPr sz="1200" dirty="0">
              <a:solidFill>
                <a:schemeClr val="bg1"/>
              </a:solidFill>
              <a:latin typeface="Glacial Indifference" charset="0"/>
              <a:ea typeface="Glacial Indifference" charset="0"/>
              <a:cs typeface="Glacial Indifference" charset="0"/>
              <a:sym typeface="Montserrat Light"/>
            </a:endParaRPr>
          </a:p>
        </p:txBody>
      </p:sp>
      <p:sp>
        <p:nvSpPr>
          <p:cNvPr id="74" name="Shape 122"/>
          <p:cNvSpPr txBox="1"/>
          <p:nvPr/>
        </p:nvSpPr>
        <p:spPr>
          <a:xfrm>
            <a:off x="6730294" y="4567477"/>
            <a:ext cx="1097312"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Affordable</a:t>
            </a:r>
          </a:p>
          <a:p>
            <a:pPr marL="0" lvl="0" indent="0" algn="ctr" rtl="0">
              <a:spcBef>
                <a:spcPts val="0"/>
              </a:spcBef>
              <a:spcAft>
                <a:spcPts val="0"/>
              </a:spcAft>
              <a:buNone/>
            </a:pPr>
            <a:endParaRPr sz="1200" dirty="0">
              <a:solidFill>
                <a:schemeClr val="bg1"/>
              </a:solidFill>
              <a:latin typeface="Glacial Indifference" charset="0"/>
              <a:ea typeface="Glacial Indifference" charset="0"/>
              <a:cs typeface="Glacial Indifference" charset="0"/>
              <a:sym typeface="Montserrat Light"/>
            </a:endParaRPr>
          </a:p>
        </p:txBody>
      </p:sp>
      <p:pic>
        <p:nvPicPr>
          <p:cNvPr id="6" name="Picture 5"/>
          <p:cNvPicPr>
            <a:picLocks noChangeAspect="1"/>
          </p:cNvPicPr>
          <p:nvPr/>
        </p:nvPicPr>
        <p:blipFill>
          <a:blip r:embed="rId24"/>
          <a:stretch>
            <a:fillRect/>
          </a:stretch>
        </p:blipFill>
        <p:spPr>
          <a:xfrm>
            <a:off x="5394146" y="2512666"/>
            <a:ext cx="1389555" cy="471924"/>
          </a:xfrm>
          <a:prstGeom prst="rect">
            <a:avLst/>
          </a:prstGeom>
        </p:spPr>
      </p:pic>
    </p:spTree>
    <p:extLst>
      <p:ext uri="{BB962C8B-B14F-4D97-AF65-F5344CB8AC3E}">
        <p14:creationId xmlns:p14="http://schemas.microsoft.com/office/powerpoint/2010/main" val="20415665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0" r="642" b="62754"/>
          <a:stretch/>
        </p:blipFill>
        <p:spPr>
          <a:xfrm flipH="1">
            <a:off x="0" y="0"/>
            <a:ext cx="9159498" cy="1640114"/>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47</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585" y="1979933"/>
            <a:ext cx="6097735" cy="2688318"/>
            <a:chOff x="397742" y="2103208"/>
            <a:chExt cx="6097735" cy="2688318"/>
          </a:xfrm>
        </p:grpSpPr>
        <p:grpSp>
          <p:nvGrpSpPr>
            <p:cNvPr id="3" name="Group 2"/>
            <p:cNvGrpSpPr/>
            <p:nvPr/>
          </p:nvGrpSpPr>
          <p:grpSpPr>
            <a:xfrm>
              <a:off x="397742" y="2103208"/>
              <a:ext cx="6097735" cy="2688318"/>
              <a:chOff x="-128733" y="1436818"/>
              <a:chExt cx="8004271" cy="3528854"/>
            </a:xfrm>
          </p:grpSpPr>
          <p:cxnSp>
            <p:nvCxnSpPr>
              <p:cNvPr id="42" name="Shape 357"/>
              <p:cNvCxnSpPr/>
              <p:nvPr/>
            </p:nvCxnSpPr>
            <p:spPr>
              <a:xfrm flipV="1">
                <a:off x="1177497" y="4619816"/>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1206728" y="1608495"/>
                <a:ext cx="6846" cy="3053571"/>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113278" y="4327651"/>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1246770" y="4658403"/>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6536695" y="4582142"/>
                <a:ext cx="1338843" cy="307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128733" y="1436818"/>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5">
                <a:alphaModFix/>
              </a:blip>
              <a:stretch>
                <a:fillRect/>
              </a:stretch>
            </p:blipFill>
            <p:spPr>
              <a:xfrm>
                <a:off x="4935840" y="2685134"/>
                <a:ext cx="577262" cy="577262"/>
              </a:xfrm>
              <a:prstGeom prst="rect">
                <a:avLst/>
              </a:prstGeom>
              <a:noFill/>
              <a:ln>
                <a:noFill/>
              </a:ln>
            </p:spPr>
          </p:pic>
          <p:pic>
            <p:nvPicPr>
              <p:cNvPr id="50"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8">
                <a:alphaModFix/>
              </a:blip>
              <a:stretch>
                <a:fillRect/>
              </a:stretch>
            </p:blipFill>
            <p:spPr>
              <a:xfrm>
                <a:off x="5027306" y="3128313"/>
                <a:ext cx="956657" cy="502429"/>
              </a:xfrm>
              <a:prstGeom prst="rect">
                <a:avLst/>
              </a:prstGeom>
              <a:noFill/>
              <a:ln>
                <a:noFill/>
              </a:ln>
            </p:spPr>
          </p:pic>
          <p:pic>
            <p:nvPicPr>
              <p:cNvPr id="54" name="Shape 353" descr="Image result for soulcycle logo"/>
              <p:cNvPicPr preferRelativeResize="0"/>
              <p:nvPr/>
            </p:nvPicPr>
            <p:blipFill>
              <a:blip r:embed="rId9">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1">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2">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3">
                <a:alphaModFix/>
              </a:blip>
              <a:stretch>
                <a:fillRect/>
              </a:stretch>
            </p:blipFill>
            <p:spPr>
              <a:xfrm>
                <a:off x="4203821" y="2834630"/>
                <a:ext cx="333978" cy="318078"/>
              </a:xfrm>
              <a:prstGeom prst="rect">
                <a:avLst/>
              </a:prstGeom>
              <a:noFill/>
              <a:ln>
                <a:noFill/>
              </a:ln>
            </p:spPr>
          </p:pic>
          <p:pic>
            <p:nvPicPr>
              <p:cNvPr id="62" name="Shape 367"/>
              <p:cNvPicPr preferRelativeResize="0"/>
              <p:nvPr/>
            </p:nvPicPr>
            <p:blipFill rotWithShape="1">
              <a:blip r:embed="rId14">
                <a:alphaModFix/>
              </a:blip>
              <a:srcRect l="11948"/>
              <a:stretch/>
            </p:blipFill>
            <p:spPr>
              <a:xfrm>
                <a:off x="1690825" y="2834630"/>
                <a:ext cx="913566" cy="427765"/>
              </a:xfrm>
              <a:prstGeom prst="rect">
                <a:avLst/>
              </a:prstGeom>
              <a:noFill/>
              <a:ln>
                <a:noFill/>
              </a:ln>
            </p:spPr>
          </p:pic>
          <p:pic>
            <p:nvPicPr>
              <p:cNvPr id="64" name="Picture 63"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45063" y="3727569"/>
                <a:ext cx="590777" cy="569117"/>
              </a:xfrm>
              <a:prstGeom prst="rect">
                <a:avLst/>
              </a:prstGeom>
              <a:noFill/>
            </p:spPr>
          </p:pic>
          <p:pic>
            <p:nvPicPr>
              <p:cNvPr id="59" name="Shape 364"/>
              <p:cNvPicPr preferRelativeResize="0"/>
              <p:nvPr/>
            </p:nvPicPr>
            <p:blipFill>
              <a:blip r:embed="rId16">
                <a:alphaModFix/>
              </a:blip>
              <a:stretch>
                <a:fillRect/>
              </a:stretch>
            </p:blipFill>
            <p:spPr>
              <a:xfrm>
                <a:off x="3639686" y="3413139"/>
                <a:ext cx="443418" cy="541711"/>
              </a:xfrm>
              <a:prstGeom prst="rect">
                <a:avLst/>
              </a:prstGeom>
              <a:noFill/>
              <a:ln>
                <a:noFill/>
              </a:ln>
            </p:spPr>
          </p:pic>
          <p:pic>
            <p:nvPicPr>
              <p:cNvPr id="51" name="Shape 350" descr="Image result for fit reserve logo"/>
              <p:cNvPicPr preferRelativeResize="0"/>
              <p:nvPr/>
            </p:nvPicPr>
            <p:blipFill>
              <a:blip r:embed="rId17">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8"/>
              <a:stretch>
                <a:fillRect/>
              </a:stretch>
            </p:blipFill>
            <p:spPr>
              <a:xfrm>
                <a:off x="5983963" y="1702006"/>
                <a:ext cx="1705995" cy="449129"/>
              </a:xfrm>
              <a:prstGeom prst="rect">
                <a:avLst/>
              </a:prstGeom>
              <a:ln w="15875">
                <a:gradFill flip="none" rotWithShape="1">
                  <a:gsLst>
                    <a:gs pos="0">
                      <a:srgbClr val="37C3DC"/>
                    </a:gs>
                    <a:gs pos="100000">
                      <a:srgbClr val="70E4F9"/>
                    </a:gs>
                  </a:gsLst>
                  <a:lin ang="18900000" scaled="1"/>
                  <a:tileRect/>
                </a:gradFill>
              </a:ln>
            </p:spPr>
          </p:pic>
        </p:gr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47664" y="3611462"/>
              <a:ext cx="606792" cy="606792"/>
            </a:xfrm>
            <a:prstGeom prst="rect">
              <a:avLst/>
            </a:prstGeom>
          </p:spPr>
        </p:pic>
      </p:grpSp>
    </p:spTree>
    <p:extLst>
      <p:ext uri="{BB962C8B-B14F-4D97-AF65-F5344CB8AC3E}">
        <p14:creationId xmlns:p14="http://schemas.microsoft.com/office/powerpoint/2010/main" val="1382387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0" r="642" b="6073"/>
          <a:stretch/>
        </p:blipFill>
        <p:spPr>
          <a:xfrm flipH="1">
            <a:off x="0" y="0"/>
            <a:ext cx="9159498" cy="5143500"/>
          </a:xfrm>
          <a:prstGeom prst="rect">
            <a:avLst/>
          </a:prstGeom>
        </p:spPr>
      </p:pic>
      <p:sp>
        <p:nvSpPr>
          <p:cNvPr id="4" name="Rounded Rectangle 3"/>
          <p:cNvSpPr/>
          <p:nvPr/>
        </p:nvSpPr>
        <p:spPr>
          <a:xfrm>
            <a:off x="858506" y="1513055"/>
            <a:ext cx="7377318" cy="3395930"/>
          </a:xfrm>
          <a:prstGeom prst="roundRect">
            <a:avLst>
              <a:gd name="adj" fmla="val 0"/>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48</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34" name="Group 33"/>
          <p:cNvGrpSpPr/>
          <p:nvPr/>
        </p:nvGrpSpPr>
        <p:grpSpPr>
          <a:xfrm>
            <a:off x="1197271" y="1820276"/>
            <a:ext cx="6097735" cy="2688318"/>
            <a:chOff x="397742" y="2103208"/>
            <a:chExt cx="6097735" cy="2688318"/>
          </a:xfrm>
        </p:grpSpPr>
        <p:grpSp>
          <p:nvGrpSpPr>
            <p:cNvPr id="35" name="Group 34"/>
            <p:cNvGrpSpPr/>
            <p:nvPr/>
          </p:nvGrpSpPr>
          <p:grpSpPr>
            <a:xfrm>
              <a:off x="397742" y="2103208"/>
              <a:ext cx="6097735" cy="2688318"/>
              <a:chOff x="-128733" y="1436818"/>
              <a:chExt cx="8004271" cy="3528854"/>
            </a:xfrm>
          </p:grpSpPr>
          <p:cxnSp>
            <p:nvCxnSpPr>
              <p:cNvPr id="37" name="Shape 357"/>
              <p:cNvCxnSpPr/>
              <p:nvPr/>
            </p:nvCxnSpPr>
            <p:spPr>
              <a:xfrm flipV="1">
                <a:off x="1177497" y="4619816"/>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38" name="Shape 358"/>
              <p:cNvCxnSpPr/>
              <p:nvPr/>
            </p:nvCxnSpPr>
            <p:spPr>
              <a:xfrm flipH="1" flipV="1">
                <a:off x="1206728" y="1608495"/>
                <a:ext cx="6846" cy="3053571"/>
              </a:xfrm>
              <a:prstGeom prst="straightConnector1">
                <a:avLst/>
              </a:prstGeom>
              <a:noFill/>
              <a:ln w="9525" cap="flat" cmpd="sng">
                <a:solidFill>
                  <a:schemeClr val="tx1"/>
                </a:solidFill>
                <a:prstDash val="solid"/>
                <a:round/>
                <a:headEnd type="stealth" w="med" len="med"/>
                <a:tailEnd type="stealth" w="med" len="med"/>
              </a:ln>
            </p:spPr>
          </p:cxnSp>
          <p:sp>
            <p:nvSpPr>
              <p:cNvPr id="39" name="Shape 360"/>
              <p:cNvSpPr txBox="1"/>
              <p:nvPr/>
            </p:nvSpPr>
            <p:spPr>
              <a:xfrm>
                <a:off x="-113278" y="4327651"/>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0" name="Shape 361"/>
              <p:cNvSpPr txBox="1"/>
              <p:nvPr/>
            </p:nvSpPr>
            <p:spPr>
              <a:xfrm>
                <a:off x="1246770" y="4658403"/>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1" name="Shape 362"/>
              <p:cNvSpPr txBox="1"/>
              <p:nvPr/>
            </p:nvSpPr>
            <p:spPr>
              <a:xfrm>
                <a:off x="6536695" y="4582142"/>
                <a:ext cx="1338843" cy="307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8" name="Shape 359"/>
              <p:cNvSpPr txBox="1"/>
              <p:nvPr/>
            </p:nvSpPr>
            <p:spPr>
              <a:xfrm>
                <a:off x="-128733" y="1436818"/>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60" name="Shape 348"/>
              <p:cNvPicPr preferRelativeResize="0"/>
              <p:nvPr/>
            </p:nvPicPr>
            <p:blipFill>
              <a:blip r:embed="rId5">
                <a:alphaModFix/>
              </a:blip>
              <a:stretch>
                <a:fillRect/>
              </a:stretch>
            </p:blipFill>
            <p:spPr>
              <a:xfrm>
                <a:off x="4935840" y="2685134"/>
                <a:ext cx="577262" cy="577262"/>
              </a:xfrm>
              <a:prstGeom prst="rect">
                <a:avLst/>
              </a:prstGeom>
              <a:noFill/>
              <a:ln>
                <a:noFill/>
              </a:ln>
            </p:spPr>
          </p:pic>
          <p:pic>
            <p:nvPicPr>
              <p:cNvPr id="61"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63"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65" name="Shape 352" descr="Image result for daily burn logo"/>
              <p:cNvPicPr preferRelativeResize="0"/>
              <p:nvPr/>
            </p:nvPicPr>
            <p:blipFill>
              <a:blip r:embed="rId8">
                <a:alphaModFix/>
              </a:blip>
              <a:stretch>
                <a:fillRect/>
              </a:stretch>
            </p:blipFill>
            <p:spPr>
              <a:xfrm>
                <a:off x="5027306" y="3128313"/>
                <a:ext cx="956657" cy="502429"/>
              </a:xfrm>
              <a:prstGeom prst="rect">
                <a:avLst/>
              </a:prstGeom>
              <a:noFill/>
              <a:ln>
                <a:noFill/>
              </a:ln>
            </p:spPr>
          </p:pic>
          <p:pic>
            <p:nvPicPr>
              <p:cNvPr id="66" name="Shape 353" descr="Image result for soulcycle logo"/>
              <p:cNvPicPr preferRelativeResize="0"/>
              <p:nvPr/>
            </p:nvPicPr>
            <p:blipFill>
              <a:blip r:embed="rId9">
                <a:alphaModFix/>
              </a:blip>
              <a:stretch>
                <a:fillRect/>
              </a:stretch>
            </p:blipFill>
            <p:spPr>
              <a:xfrm>
                <a:off x="1168071" y="1910108"/>
                <a:ext cx="719260" cy="479511"/>
              </a:xfrm>
              <a:prstGeom prst="rect">
                <a:avLst/>
              </a:prstGeom>
              <a:noFill/>
              <a:ln>
                <a:noFill/>
              </a:ln>
            </p:spPr>
          </p:pic>
          <p:pic>
            <p:nvPicPr>
              <p:cNvPr id="67"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68" name="Shape 355" descr="Image result for barrys bootcamp logo"/>
              <p:cNvPicPr preferRelativeResize="0"/>
              <p:nvPr/>
            </p:nvPicPr>
            <p:blipFill>
              <a:blip r:embed="rId11">
                <a:alphaModFix/>
              </a:blip>
              <a:stretch>
                <a:fillRect/>
              </a:stretch>
            </p:blipFill>
            <p:spPr>
              <a:xfrm>
                <a:off x="1834018" y="2027493"/>
                <a:ext cx="943378" cy="315168"/>
              </a:xfrm>
              <a:prstGeom prst="rect">
                <a:avLst/>
              </a:prstGeom>
              <a:noFill/>
              <a:ln>
                <a:noFill/>
              </a:ln>
            </p:spPr>
          </p:pic>
          <p:pic>
            <p:nvPicPr>
              <p:cNvPr id="69" name="Shape 356" descr="Image result for crossfit logo"/>
              <p:cNvPicPr preferRelativeResize="0"/>
              <p:nvPr/>
            </p:nvPicPr>
            <p:blipFill>
              <a:blip r:embed="rId12">
                <a:alphaModFix/>
              </a:blip>
              <a:stretch>
                <a:fillRect/>
              </a:stretch>
            </p:blipFill>
            <p:spPr>
              <a:xfrm>
                <a:off x="1942039" y="4042636"/>
                <a:ext cx="970037" cy="254050"/>
              </a:xfrm>
              <a:prstGeom prst="rect">
                <a:avLst/>
              </a:prstGeom>
              <a:noFill/>
              <a:ln>
                <a:noFill/>
              </a:ln>
            </p:spPr>
          </p:pic>
          <p:pic>
            <p:nvPicPr>
              <p:cNvPr id="70" name="Shape 363"/>
              <p:cNvPicPr preferRelativeResize="0"/>
              <p:nvPr/>
            </p:nvPicPr>
            <p:blipFill>
              <a:blip r:embed="rId13">
                <a:alphaModFix/>
              </a:blip>
              <a:stretch>
                <a:fillRect/>
              </a:stretch>
            </p:blipFill>
            <p:spPr>
              <a:xfrm>
                <a:off x="4203821" y="2834630"/>
                <a:ext cx="333978" cy="318078"/>
              </a:xfrm>
              <a:prstGeom prst="rect">
                <a:avLst/>
              </a:prstGeom>
              <a:noFill/>
              <a:ln>
                <a:noFill/>
              </a:ln>
            </p:spPr>
          </p:pic>
          <p:pic>
            <p:nvPicPr>
              <p:cNvPr id="71" name="Shape 367"/>
              <p:cNvPicPr preferRelativeResize="0"/>
              <p:nvPr/>
            </p:nvPicPr>
            <p:blipFill rotWithShape="1">
              <a:blip r:embed="rId14">
                <a:alphaModFix/>
              </a:blip>
              <a:srcRect l="11948"/>
              <a:stretch/>
            </p:blipFill>
            <p:spPr>
              <a:xfrm>
                <a:off x="1690825" y="2834630"/>
                <a:ext cx="913566" cy="427765"/>
              </a:xfrm>
              <a:prstGeom prst="rect">
                <a:avLst/>
              </a:prstGeom>
              <a:noFill/>
              <a:ln>
                <a:noFill/>
              </a:ln>
            </p:spPr>
          </p:pic>
          <p:pic>
            <p:nvPicPr>
              <p:cNvPr id="72" name="Picture 71"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45063" y="3727569"/>
                <a:ext cx="590777" cy="569117"/>
              </a:xfrm>
              <a:prstGeom prst="rect">
                <a:avLst/>
              </a:prstGeom>
              <a:noFill/>
            </p:spPr>
          </p:pic>
          <p:pic>
            <p:nvPicPr>
              <p:cNvPr id="73" name="Shape 364"/>
              <p:cNvPicPr preferRelativeResize="0"/>
              <p:nvPr/>
            </p:nvPicPr>
            <p:blipFill>
              <a:blip r:embed="rId16">
                <a:alphaModFix/>
              </a:blip>
              <a:stretch>
                <a:fillRect/>
              </a:stretch>
            </p:blipFill>
            <p:spPr>
              <a:xfrm>
                <a:off x="3639686" y="3413139"/>
                <a:ext cx="443418" cy="541711"/>
              </a:xfrm>
              <a:prstGeom prst="rect">
                <a:avLst/>
              </a:prstGeom>
              <a:noFill/>
              <a:ln>
                <a:noFill/>
              </a:ln>
            </p:spPr>
          </p:pic>
          <p:pic>
            <p:nvPicPr>
              <p:cNvPr id="74" name="Shape 350" descr="Image result for fit reserve logo"/>
              <p:cNvPicPr preferRelativeResize="0"/>
              <p:nvPr/>
            </p:nvPicPr>
            <p:blipFill>
              <a:blip r:embed="rId17">
                <a:alphaModFix/>
              </a:blip>
              <a:stretch>
                <a:fillRect/>
              </a:stretch>
            </p:blipFill>
            <p:spPr>
              <a:xfrm>
                <a:off x="1749369" y="1578068"/>
                <a:ext cx="1112676" cy="378929"/>
              </a:xfrm>
              <a:prstGeom prst="rect">
                <a:avLst/>
              </a:prstGeom>
              <a:noFill/>
              <a:ln>
                <a:noFill/>
              </a:ln>
            </p:spPr>
          </p:pic>
          <p:pic>
            <p:nvPicPr>
              <p:cNvPr id="75" name="Picture 74"/>
              <p:cNvPicPr>
                <a:picLocks noChangeAspect="1"/>
              </p:cNvPicPr>
              <p:nvPr/>
            </p:nvPicPr>
            <p:blipFill>
              <a:blip r:embed="rId18"/>
              <a:stretch>
                <a:fillRect/>
              </a:stretch>
            </p:blipFill>
            <p:spPr>
              <a:xfrm>
                <a:off x="5983963" y="1702006"/>
                <a:ext cx="1705995" cy="449129"/>
              </a:xfrm>
              <a:prstGeom prst="rect">
                <a:avLst/>
              </a:prstGeom>
              <a:ln w="15875">
                <a:gradFill flip="none" rotWithShape="1">
                  <a:gsLst>
                    <a:gs pos="0">
                      <a:srgbClr val="37C3DC"/>
                    </a:gs>
                    <a:gs pos="100000">
                      <a:srgbClr val="70E4F9"/>
                    </a:gs>
                  </a:gsLst>
                  <a:lin ang="18900000" scaled="1"/>
                  <a:tileRect/>
                </a:gradFill>
              </a:ln>
            </p:spPr>
          </p:pic>
        </p:grpSp>
        <p:pic>
          <p:nvPicPr>
            <p:cNvPr id="36" name="Picture 3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47664" y="3611462"/>
              <a:ext cx="606792" cy="606792"/>
            </a:xfrm>
            <a:prstGeom prst="rect">
              <a:avLst/>
            </a:prstGeom>
          </p:spPr>
        </p:pic>
      </p:grpSp>
    </p:spTree>
    <p:extLst>
      <p:ext uri="{BB962C8B-B14F-4D97-AF65-F5344CB8AC3E}">
        <p14:creationId xmlns:p14="http://schemas.microsoft.com/office/powerpoint/2010/main" val="18840635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0" r="642" b="6073"/>
          <a:stretch/>
        </p:blipFill>
        <p:spPr>
          <a:xfrm flipH="1">
            <a:off x="0" y="0"/>
            <a:ext cx="9159498" cy="5143500"/>
          </a:xfrm>
          <a:prstGeom prst="rect">
            <a:avLst/>
          </a:prstGeom>
        </p:spPr>
      </p:pic>
      <p:sp>
        <p:nvSpPr>
          <p:cNvPr id="4" name="Rounded Rectangle 3"/>
          <p:cNvSpPr/>
          <p:nvPr/>
        </p:nvSpPr>
        <p:spPr>
          <a:xfrm>
            <a:off x="344282" y="1141893"/>
            <a:ext cx="8556717" cy="3819721"/>
          </a:xfrm>
          <a:prstGeom prst="round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49</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grpSp>
        <p:nvGrpSpPr>
          <p:cNvPr id="3" name="Group 2"/>
          <p:cNvGrpSpPr/>
          <p:nvPr/>
        </p:nvGrpSpPr>
        <p:grpSpPr>
          <a:xfrm>
            <a:off x="446813" y="1494618"/>
            <a:ext cx="7973110" cy="3249278"/>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bg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6185052" y="2184812"/>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6267893" y="2844217"/>
              <a:ext cx="956657" cy="502430"/>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79485" y="2440509"/>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1690825" y="2834630"/>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58355" y="3543606"/>
              <a:ext cx="590777" cy="569116"/>
            </a:xfrm>
            <a:prstGeom prst="rect">
              <a:avLst/>
            </a:prstGeom>
            <a:noFill/>
          </p:spPr>
        </p:pic>
        <p:pic>
          <p:nvPicPr>
            <p:cNvPr id="59" name="Shape 364"/>
            <p:cNvPicPr preferRelativeResize="0"/>
            <p:nvPr/>
          </p:nvPicPr>
          <p:blipFill>
            <a:blip r:embed="rId15">
              <a:alphaModFix/>
            </a:blip>
            <a:stretch>
              <a:fillRect/>
            </a:stretch>
          </p:blipFill>
          <p:spPr>
            <a:xfrm>
              <a:off x="4114361" y="3221655"/>
              <a:ext cx="443417"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7"/>
            <a:stretch>
              <a:fillRect/>
            </a:stretch>
          </p:blipFill>
          <p:spPr>
            <a:xfrm>
              <a:off x="6418205" y="1501976"/>
              <a:ext cx="1705994" cy="449129"/>
            </a:xfrm>
            <a:prstGeom prst="rect">
              <a:avLst/>
            </a:prstGeom>
            <a:ln w="15875">
              <a:gradFill flip="none" rotWithShape="1">
                <a:gsLst>
                  <a:gs pos="0">
                    <a:srgbClr val="37C3DC"/>
                  </a:gs>
                  <a:gs pos="100000">
                    <a:srgbClr val="70E4F9"/>
                  </a:gs>
                </a:gsLst>
                <a:lin ang="18900000" scaled="1"/>
                <a:tileRect/>
              </a:gradFill>
            </a:ln>
          </p:spPr>
        </p:pic>
      </p:gr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18"/>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19519" y="3703539"/>
            <a:ext cx="606792" cy="606792"/>
          </a:xfrm>
          <a:prstGeom prst="rect">
            <a:avLst/>
          </a:prstGeom>
        </p:spPr>
      </p:pic>
    </p:spTree>
    <p:extLst>
      <p:ext uri="{BB962C8B-B14F-4D97-AF65-F5344CB8AC3E}">
        <p14:creationId xmlns:p14="http://schemas.microsoft.com/office/powerpoint/2010/main" val="6559475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pic>
        <p:nvPicPr>
          <p:cNvPr id="46" name="Picture 45"/>
          <p:cNvPicPr>
            <a:picLocks noChangeAspect="1"/>
          </p:cNvPicPr>
          <p:nvPr/>
        </p:nvPicPr>
        <p:blipFill rotWithShape="1">
          <a:blip r:embed="rId5"/>
          <a:srcRect t="10710" r="642" b="6073"/>
          <a:stretch/>
        </p:blipFill>
        <p:spPr>
          <a:xfrm flipH="1">
            <a:off x="0" y="0"/>
            <a:ext cx="9159498" cy="5143500"/>
          </a:xfrm>
          <a:prstGeom prst="rect">
            <a:avLst/>
          </a:prstGeom>
        </p:spPr>
      </p:pic>
      <p:sp>
        <p:nvSpPr>
          <p:cNvPr id="44" name="Oval 43"/>
          <p:cNvSpPr/>
          <p:nvPr/>
        </p:nvSpPr>
        <p:spPr>
          <a:xfrm>
            <a:off x="3508789" y="1933167"/>
            <a:ext cx="2154352" cy="2151031"/>
          </a:xfrm>
          <a:prstGeom prst="ellipse">
            <a:avLst/>
          </a:prstGeom>
          <a:solidFill>
            <a:srgbClr val="B5B5B6">
              <a:alpha val="7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0971" y="1695481"/>
            <a:ext cx="2602626" cy="2598614"/>
          </a:xfrm>
          <a:prstGeom prst="ellipse">
            <a:avLst/>
          </a:prstGeom>
          <a:noFill/>
          <a:ln w="76200">
            <a:solidFill>
              <a:srgbClr val="B5B5B6">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301095" y="1439124"/>
            <a:ext cx="6522444" cy="3085138"/>
            <a:chOff x="538268" y="2115599"/>
            <a:chExt cx="9588395" cy="4535343"/>
          </a:xfrm>
        </p:grpSpPr>
        <p:sp>
          <p:nvSpPr>
            <p:cNvPr id="15" name="Rectangle 14"/>
            <p:cNvSpPr/>
            <p:nvPr/>
          </p:nvSpPr>
          <p:spPr bwMode="ltGray">
            <a:xfrm>
              <a:off x="538268" y="5977640"/>
              <a:ext cx="3664227"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GB" sz="1100" b="1" kern="1200" dirty="0" smtClean="0">
                  <a:solidFill>
                    <a:srgbClr val="FFFFFF"/>
                  </a:solidFill>
                  <a:latin typeface="Glacial Indifference" charset="0"/>
                  <a:ea typeface="Glacial Indifference" charset="0"/>
                  <a:cs typeface="Glacial Indifference" charset="0"/>
                </a:rPr>
                <a:t>Demanding, tech-savvy </a:t>
              </a:r>
            </a:p>
            <a:p>
              <a:pPr defTabSz="693004">
                <a:buClrTx/>
              </a:pPr>
              <a:r>
                <a:rPr lang="en-GB" sz="1100" b="1" kern="1200" dirty="0" smtClean="0">
                  <a:solidFill>
                    <a:srgbClr val="FFFFFF"/>
                  </a:solidFill>
                  <a:latin typeface="Glacial Indifference" charset="0"/>
                  <a:ea typeface="Glacial Indifference" charset="0"/>
                  <a:cs typeface="Glacial Indifference" charset="0"/>
                </a:rPr>
                <a:t>customers</a:t>
              </a:r>
              <a:endParaRPr lang="en-GB" sz="1100" b="1" kern="1200" dirty="0">
                <a:solidFill>
                  <a:srgbClr val="FFFFFF"/>
                </a:solidFill>
                <a:latin typeface="Glacial Indifference" charset="0"/>
                <a:ea typeface="Glacial Indifference" charset="0"/>
                <a:cs typeface="Glacial Indifference" charset="0"/>
              </a:endParaRPr>
            </a:p>
            <a:p>
              <a:pP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17" name="Rectangle 16"/>
            <p:cNvSpPr/>
            <p:nvPr/>
          </p:nvSpPr>
          <p:spPr bwMode="ltGray">
            <a:xfrm>
              <a:off x="538268" y="5075491"/>
              <a:ext cx="2895838"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US" sz="1100" b="1" dirty="0">
                  <a:solidFill>
                    <a:schemeClr val="bg1"/>
                  </a:solidFill>
                  <a:latin typeface="Glacial Indifference" charset="0"/>
                  <a:ea typeface="Glacial Indifference" charset="0"/>
                  <a:cs typeface="Glacial Indifference" charset="0"/>
                  <a:sym typeface="Montserrat"/>
                </a:rPr>
                <a:t>Transient </a:t>
              </a:r>
              <a:r>
                <a:rPr lang="en-US" sz="1100" b="1" dirty="0" smtClean="0">
                  <a:solidFill>
                    <a:schemeClr val="bg1"/>
                  </a:solidFill>
                  <a:latin typeface="Glacial Indifference" charset="0"/>
                  <a:ea typeface="Glacial Indifference" charset="0"/>
                  <a:cs typeface="Glacial Indifference" charset="0"/>
                  <a:sym typeface="Montserrat"/>
                </a:rPr>
                <a:t>customer-</a:t>
              </a:r>
            </a:p>
            <a:p>
              <a:pPr defTabSz="693004">
                <a:buClrTx/>
              </a:pPr>
              <a:r>
                <a:rPr lang="en-US" sz="1100" b="1" dirty="0" smtClean="0">
                  <a:solidFill>
                    <a:schemeClr val="bg1"/>
                  </a:solidFill>
                  <a:latin typeface="Glacial Indifference" charset="0"/>
                  <a:ea typeface="Glacial Indifference" charset="0"/>
                  <a:cs typeface="Glacial Indifference" charset="0"/>
                  <a:sym typeface="Montserrat"/>
                </a:rPr>
                <a:t>bases</a:t>
              </a:r>
              <a:endParaRPr lang="en-GB" sz="1050" b="1" i="1" kern="1200" dirty="0">
                <a:solidFill>
                  <a:schemeClr val="bg1"/>
                </a:solidFill>
                <a:latin typeface="Glacial Indifference" charset="0"/>
                <a:ea typeface="Glacial Indifference" charset="0"/>
                <a:cs typeface="Glacial Indifference" charset="0"/>
              </a:endParaRPr>
            </a:p>
            <a:p>
              <a:pP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1" name="Rectangle 20"/>
            <p:cNvSpPr/>
            <p:nvPr/>
          </p:nvSpPr>
          <p:spPr bwMode="ltGray">
            <a:xfrm>
              <a:off x="538268" y="4078300"/>
              <a:ext cx="2895838"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 sz="1100" b="1" dirty="0">
                  <a:solidFill>
                    <a:schemeClr val="bg1"/>
                  </a:solidFill>
                  <a:latin typeface="Glacial Indifference" charset="0"/>
                  <a:ea typeface="Glacial Indifference" charset="0"/>
                  <a:cs typeface="Glacial Indifference" charset="0"/>
                  <a:sym typeface="Montserrat"/>
                </a:rPr>
                <a:t>Proliferation of </a:t>
              </a:r>
              <a:endParaRPr lang="en-US" sz="1100" b="1" dirty="0" smtClean="0">
                <a:solidFill>
                  <a:schemeClr val="bg1"/>
                </a:solidFill>
                <a:latin typeface="Glacial Indifference" charset="0"/>
                <a:ea typeface="Glacial Indifference" charset="0"/>
                <a:cs typeface="Glacial Indifference" charset="0"/>
                <a:sym typeface="Montserrat"/>
              </a:endParaRPr>
            </a:p>
            <a:p>
              <a:pPr defTabSz="693004">
                <a:buClrTx/>
              </a:pPr>
              <a:r>
                <a:rPr lang="en-US" sz="1100" b="1" dirty="0" smtClean="0">
                  <a:solidFill>
                    <a:schemeClr val="bg1"/>
                  </a:solidFill>
                  <a:latin typeface="Glacial Indifference" charset="0"/>
                  <a:ea typeface="Glacial Indifference" charset="0"/>
                  <a:cs typeface="Glacial Indifference" charset="0"/>
                  <a:sym typeface="Montserrat"/>
                </a:rPr>
                <a:t>facilities</a:t>
              </a:r>
              <a:endParaRPr lang="en-GB" sz="1050" b="1" i="1" kern="1200" dirty="0">
                <a:solidFill>
                  <a:srgbClr val="FFFFFF"/>
                </a:solidFill>
                <a:latin typeface="Glacial Indifference" charset="0"/>
                <a:ea typeface="Glacial Indifference" charset="0"/>
                <a:cs typeface="Glacial Indifference" charset="0"/>
              </a:endParaRPr>
            </a:p>
            <a:p>
              <a:pP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2" name="Rectangle 21"/>
            <p:cNvSpPr/>
            <p:nvPr/>
          </p:nvSpPr>
          <p:spPr bwMode="ltGray">
            <a:xfrm>
              <a:off x="538268" y="3049429"/>
              <a:ext cx="2895838"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US" sz="1100" b="1" dirty="0">
                  <a:solidFill>
                    <a:schemeClr val="bg1"/>
                  </a:solidFill>
                  <a:latin typeface="Glacial Indifference" charset="0"/>
                  <a:ea typeface="Glacial Indifference" charset="0"/>
                  <a:cs typeface="Glacial Indifference" charset="0"/>
                  <a:sym typeface="Montserrat"/>
                </a:rPr>
                <a:t>Adversity to long term-commitment</a:t>
              </a:r>
              <a:endParaRPr lang="en-GB" sz="1050" b="1" i="1" kern="1200" dirty="0">
                <a:solidFill>
                  <a:srgbClr val="FFFFFF"/>
                </a:solidFill>
                <a:latin typeface="Glacial Indifference" charset="0"/>
                <a:ea typeface="Glacial Indifference" charset="0"/>
                <a:cs typeface="Glacial Indifference" charset="0"/>
              </a:endParaRPr>
            </a:p>
            <a:p>
              <a:pP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3" name="Rectangle 22"/>
            <p:cNvSpPr/>
            <p:nvPr/>
          </p:nvSpPr>
          <p:spPr bwMode="ltGray">
            <a:xfrm>
              <a:off x="538268" y="2115599"/>
              <a:ext cx="3586137" cy="673302"/>
            </a:xfrm>
            <a:prstGeom prst="rect">
              <a:avLst/>
            </a:prstGeom>
            <a:solidFill>
              <a:srgbClr val="444445">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 sz="1100" b="1" dirty="0">
                  <a:solidFill>
                    <a:schemeClr val="bg1"/>
                  </a:solidFill>
                  <a:latin typeface="Glacial Indifference" charset="0"/>
                  <a:ea typeface="Glacial Indifference" charset="0"/>
                  <a:cs typeface="Glacial Indifference" charset="0"/>
                  <a:sym typeface="Montserrat"/>
                </a:rPr>
                <a:t>High costs to launch and operate</a:t>
              </a:r>
              <a:endParaRPr lang="en-GB" sz="1050" b="1" i="1" kern="1200" dirty="0">
                <a:solidFill>
                  <a:srgbClr val="FFFFFF"/>
                </a:solidFill>
                <a:latin typeface="Glacial Indifference" charset="0"/>
                <a:ea typeface="Glacial Indifference" charset="0"/>
                <a:cs typeface="Glacial Indifference" charset="0"/>
              </a:endParaRPr>
            </a:p>
            <a:p>
              <a:pP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4" name="Rectangle 23"/>
            <p:cNvSpPr/>
            <p:nvPr/>
          </p:nvSpPr>
          <p:spPr bwMode="ltGray">
            <a:xfrm>
              <a:off x="6462436" y="5977640"/>
              <a:ext cx="3664227"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Motivated</a:t>
              </a:r>
              <a:endParaRPr lang="en-GB" sz="1050" b="1" i="1" kern="1200" dirty="0">
                <a:solidFill>
                  <a:srgbClr val="FFFFFF"/>
                </a:solidFill>
                <a:latin typeface="Glacial Indifference" charset="0"/>
                <a:ea typeface="Glacial Indifference" charset="0"/>
                <a:cs typeface="Glacial Indifference" charset="0"/>
              </a:endParaRPr>
            </a:p>
            <a:p>
              <a:pPr algn="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5" name="Rectangle 24"/>
            <p:cNvSpPr/>
            <p:nvPr/>
          </p:nvSpPr>
          <p:spPr bwMode="ltGray">
            <a:xfrm>
              <a:off x="7230825" y="5075491"/>
              <a:ext cx="2895838"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Enabled</a:t>
              </a:r>
              <a:endParaRPr lang="en-GB" sz="1050" b="1" i="1" kern="1200" dirty="0">
                <a:solidFill>
                  <a:srgbClr val="FFFFFF"/>
                </a:solidFill>
                <a:latin typeface="Glacial Indifference" charset="0"/>
                <a:ea typeface="Glacial Indifference" charset="0"/>
                <a:cs typeface="Glacial Indifference" charset="0"/>
              </a:endParaRPr>
            </a:p>
            <a:p>
              <a:pPr algn="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6" name="Rectangle 25"/>
            <p:cNvSpPr/>
            <p:nvPr/>
          </p:nvSpPr>
          <p:spPr bwMode="ltGray">
            <a:xfrm>
              <a:off x="7230825" y="4078300"/>
              <a:ext cx="2895838"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Empowered</a:t>
              </a:r>
              <a:endParaRPr lang="en-GB" sz="1050" b="1" i="1" kern="1200" dirty="0">
                <a:solidFill>
                  <a:srgbClr val="FFFFFF"/>
                </a:solidFill>
                <a:latin typeface="Glacial Indifference" charset="0"/>
                <a:ea typeface="Glacial Indifference" charset="0"/>
                <a:cs typeface="Glacial Indifference" charset="0"/>
              </a:endParaRPr>
            </a:p>
            <a:p>
              <a:pPr algn="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7" name="Rectangle 26"/>
            <p:cNvSpPr/>
            <p:nvPr/>
          </p:nvSpPr>
          <p:spPr bwMode="ltGray">
            <a:xfrm>
              <a:off x="7230825" y="3049428"/>
              <a:ext cx="2895838" cy="673301"/>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Discouraged</a:t>
              </a:r>
              <a:endParaRPr lang="en-GB" sz="1050" b="1" i="1" kern="1200" dirty="0">
                <a:solidFill>
                  <a:srgbClr val="FFFFFF"/>
                </a:solidFill>
                <a:latin typeface="Glacial Indifference" charset="0"/>
                <a:ea typeface="Glacial Indifference" charset="0"/>
                <a:cs typeface="Glacial Indifference" charset="0"/>
              </a:endParaRPr>
            </a:p>
            <a:p>
              <a:pPr algn="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8" name="Rectangle 27"/>
            <p:cNvSpPr/>
            <p:nvPr/>
          </p:nvSpPr>
          <p:spPr bwMode="ltGray">
            <a:xfrm>
              <a:off x="6540526" y="2115599"/>
              <a:ext cx="3586137"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Conditioned</a:t>
              </a:r>
              <a:endParaRPr lang="en-GB" sz="1050" b="1" i="1" kern="1200" dirty="0">
                <a:solidFill>
                  <a:srgbClr val="FFFFFF"/>
                </a:solidFill>
                <a:latin typeface="Glacial Indifference" charset="0"/>
                <a:ea typeface="Glacial Indifference" charset="0"/>
                <a:cs typeface="Glacial Indifference" charset="0"/>
              </a:endParaRPr>
            </a:p>
            <a:p>
              <a:pPr algn="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gr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5600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5</a:t>
            </a:fld>
            <a:endParaRPr dirty="0">
              <a:solidFill>
                <a:schemeClr val="tx1"/>
              </a:solidFill>
              <a:latin typeface="Montserrat" charset="0"/>
              <a:ea typeface="Montserrat" charset="0"/>
              <a:cs typeface="Montserrat" charset="0"/>
            </a:endParaRPr>
          </a:p>
        </p:txBody>
      </p:sp>
      <p:sp>
        <p:nvSpPr>
          <p:cNvPr id="19" name="TextBox 18"/>
          <p:cNvSpPr txBox="1"/>
          <p:nvPr/>
        </p:nvSpPr>
        <p:spPr>
          <a:xfrm>
            <a:off x="6492240" y="45720"/>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2789343" y="1419902"/>
            <a:ext cx="1329914" cy="3149584"/>
            <a:chOff x="2789343" y="1419902"/>
            <a:chExt cx="1329914" cy="3149584"/>
          </a:xfrm>
        </p:grpSpPr>
        <p:sp>
          <p:nvSpPr>
            <p:cNvPr id="4" name="Oval 3"/>
            <p:cNvSpPr/>
            <p:nvPr/>
          </p:nvSpPr>
          <p:spPr>
            <a:xfrm>
              <a:off x="3527586" y="3978727"/>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989321" y="3439459"/>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789343" y="2711948"/>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989321" y="1971324"/>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97826" y="1419902"/>
              <a:ext cx="591671" cy="590759"/>
            </a:xfrm>
            <a:prstGeom prst="ellipse">
              <a:avLst/>
            </a:prstGeom>
            <a:solidFill>
              <a:schemeClr val="bg1"/>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flipH="1">
            <a:off x="4992266" y="1426684"/>
            <a:ext cx="1343025" cy="3138485"/>
            <a:chOff x="2798799" y="1431001"/>
            <a:chExt cx="1343025" cy="3138485"/>
          </a:xfrm>
        </p:grpSpPr>
        <p:sp>
          <p:nvSpPr>
            <p:cNvPr id="37" name="Oval 36"/>
            <p:cNvSpPr/>
            <p:nvPr/>
          </p:nvSpPr>
          <p:spPr>
            <a:xfrm>
              <a:off x="3527586" y="3978727"/>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989321" y="3439459"/>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2798799" y="2690241"/>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989321" y="1971324"/>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50153" y="1431001"/>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3741348" y="2541290"/>
            <a:ext cx="1642745" cy="643426"/>
          </a:xfrm>
          <a:prstGeom prst="rect">
            <a:avLst/>
          </a:prstGeom>
          <a:noFill/>
        </p:spPr>
        <p:txBody>
          <a:bodyPr wrap="square" lIns="0" tIns="0" rIns="0" bIns="0" rtlCol="0">
            <a:noAutofit/>
          </a:bodyPr>
          <a:lstStyle/>
          <a:p>
            <a:pPr algn="ctr" defTabSz="693004">
              <a:spcAft>
                <a:spcPts val="612"/>
              </a:spcAft>
              <a:buClrTx/>
            </a:pPr>
            <a:r>
              <a:rPr lang="en-GB" sz="2000" b="1" kern="1200" dirty="0" smtClean="0">
                <a:solidFill>
                  <a:srgbClr val="FFFFFF"/>
                </a:solidFill>
                <a:latin typeface="Glacial Indifference" charset="0"/>
                <a:ea typeface="Glacial Indifference" charset="0"/>
                <a:cs typeface="Glacial Indifference" charset="0"/>
              </a:rPr>
              <a:t>Placeholder optional text </a:t>
            </a:r>
            <a:r>
              <a:rPr lang="en-GB" sz="2000" b="1" kern="1200" dirty="0" err="1" smtClean="0">
                <a:solidFill>
                  <a:srgbClr val="FFFFFF"/>
                </a:solidFill>
                <a:latin typeface="Glacial Indifference" charset="0"/>
                <a:ea typeface="Glacial Indifference" charset="0"/>
                <a:cs typeface="Glacial Indifference" charset="0"/>
              </a:rPr>
              <a:t>lorem</a:t>
            </a:r>
            <a:r>
              <a:rPr lang="en-GB" sz="2000" b="1" kern="1200" dirty="0" smtClean="0">
                <a:solidFill>
                  <a:srgbClr val="FFFFFF"/>
                </a:solidFill>
                <a:latin typeface="Glacial Indifference" charset="0"/>
                <a:ea typeface="Glacial Indifference" charset="0"/>
                <a:cs typeface="Glacial Indifference" charset="0"/>
              </a:rPr>
              <a:t> </a:t>
            </a:r>
            <a:r>
              <a:rPr lang="en-GB" sz="2000" b="1" kern="1200" dirty="0" err="1" smtClean="0">
                <a:solidFill>
                  <a:srgbClr val="FFFFFF"/>
                </a:solidFill>
                <a:latin typeface="Glacial Indifference" charset="0"/>
                <a:ea typeface="Glacial Indifference" charset="0"/>
                <a:cs typeface="Glacial Indifference" charset="0"/>
              </a:rPr>
              <a:t>ipsum</a:t>
            </a:r>
            <a:endParaRPr lang="en-GB" sz="2000" b="1" i="1" kern="1200" dirty="0">
              <a:solidFill>
                <a:srgbClr val="FFFFFF"/>
              </a:solidFill>
              <a:latin typeface="Glacial Indifference" charset="0"/>
              <a:ea typeface="Glacial Indifference" charset="0"/>
              <a:cs typeface="Glacial Indifference" charset="0"/>
            </a:endParaRPr>
          </a:p>
        </p:txBody>
      </p:sp>
      <p:sp>
        <p:nvSpPr>
          <p:cNvPr id="47" name="Shape 416"/>
          <p:cNvSpPr txBox="1"/>
          <p:nvPr/>
        </p:nvSpPr>
        <p:spPr>
          <a:xfrm>
            <a:off x="411480" y="196972"/>
            <a:ext cx="7871012" cy="569662"/>
          </a:xfrm>
          <a:prstGeom prst="rect">
            <a:avLst/>
          </a:prstGeom>
          <a:noFill/>
          <a:ln>
            <a:noFill/>
          </a:ln>
        </p:spPr>
        <p:txBody>
          <a:bodyPr spcFirstLastPara="1" wrap="square" lIns="91425" tIns="91425" rIns="91425" bIns="91425" anchor="t" anchorCtr="0">
            <a:noAutofit/>
          </a:bodyPr>
          <a:lstStyle/>
          <a:p>
            <a:pPr lvl="0"/>
            <a:r>
              <a:rPr lang="en-US" sz="2400" b="1" dirty="0" smtClean="0">
                <a:solidFill>
                  <a:schemeClr val="bg1"/>
                </a:solidFill>
                <a:latin typeface="Glacial Indifference" charset="0"/>
                <a:ea typeface="Glacial Indifference" charset="0"/>
                <a:cs typeface="Glacial Indifference" charset="0"/>
                <a:sym typeface="Montserrat Medium"/>
              </a:rPr>
              <a:t>[Problems are being faced by]</a:t>
            </a:r>
            <a:endParaRPr lang="en-US" sz="2400" b="1" dirty="0">
              <a:solidFill>
                <a:schemeClr val="bg1"/>
              </a:solidFill>
              <a:latin typeface="Glacial Indifference" charset="0"/>
              <a:ea typeface="Glacial Indifference" charset="0"/>
              <a:cs typeface="Glacial Indifference" charset="0"/>
              <a:sym typeface="Montserrat Medium"/>
            </a:endParaRPr>
          </a:p>
        </p:txBody>
      </p:sp>
      <p:sp>
        <p:nvSpPr>
          <p:cNvPr id="6" name="Rectangle 5"/>
          <p:cNvSpPr/>
          <p:nvPr/>
        </p:nvSpPr>
        <p:spPr>
          <a:xfrm>
            <a:off x="2146356" y="986958"/>
            <a:ext cx="792205" cy="369332"/>
          </a:xfrm>
          <a:prstGeom prst="rect">
            <a:avLst/>
          </a:prstGeom>
        </p:spPr>
        <p:txBody>
          <a:bodyPr wrap="none">
            <a:spAutoFit/>
          </a:bodyPr>
          <a:lstStyle/>
          <a:p>
            <a:r>
              <a:rPr lang="en-US" sz="1800" b="1" dirty="0">
                <a:solidFill>
                  <a:schemeClr val="bg1"/>
                </a:solidFill>
                <a:latin typeface="Glacial Indifference" charset="0"/>
                <a:ea typeface="Glacial Indifference" charset="0"/>
                <a:cs typeface="Glacial Indifference" charset="0"/>
                <a:sym typeface="Montserrat"/>
              </a:rPr>
              <a:t>Gyms</a:t>
            </a:r>
            <a:endParaRPr lang="en-US" sz="1800" dirty="0">
              <a:latin typeface="Glacial Indifference" charset="0"/>
              <a:ea typeface="Glacial Indifference" charset="0"/>
              <a:cs typeface="Glacial Indifference" charset="0"/>
            </a:endParaRPr>
          </a:p>
        </p:txBody>
      </p:sp>
      <p:sp>
        <p:nvSpPr>
          <p:cNvPr id="48" name="Rectangle 47"/>
          <p:cNvSpPr/>
          <p:nvPr/>
        </p:nvSpPr>
        <p:spPr>
          <a:xfrm>
            <a:off x="6144769" y="986958"/>
            <a:ext cx="1396536" cy="369332"/>
          </a:xfrm>
          <a:prstGeom prst="rect">
            <a:avLst/>
          </a:prstGeom>
        </p:spPr>
        <p:txBody>
          <a:bodyPr wrap="none">
            <a:spAutoFit/>
          </a:bodyPr>
          <a:lstStyle/>
          <a:p>
            <a:r>
              <a:rPr lang="en-US" sz="1800" b="1" smtClean="0">
                <a:solidFill>
                  <a:schemeClr val="bg1"/>
                </a:solidFill>
                <a:latin typeface="Glacial Indifference" charset="0"/>
                <a:ea typeface="Glacial Indifference" charset="0"/>
                <a:cs typeface="Glacial Indifference" charset="0"/>
                <a:sym typeface="Montserrat"/>
              </a:rPr>
              <a:t>Consumers</a:t>
            </a:r>
            <a:endParaRPr lang="en-US" sz="1800">
              <a:latin typeface="Glacial Indifference" charset="0"/>
              <a:ea typeface="Glacial Indifference" charset="0"/>
              <a:cs typeface="Glacial Indifference" charset="0"/>
            </a:endParaRPr>
          </a:p>
        </p:txBody>
      </p:sp>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7317467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50</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grpSp>
        <p:nvGrpSpPr>
          <p:cNvPr id="3" name="Group 2"/>
          <p:cNvGrpSpPr/>
          <p:nvPr/>
        </p:nvGrpSpPr>
        <p:grpSpPr>
          <a:xfrm>
            <a:off x="446813" y="1494618"/>
            <a:ext cx="7973110" cy="3249278"/>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3">
              <a:alphaModFix/>
            </a:blip>
            <a:stretch>
              <a:fillRect/>
            </a:stretch>
          </p:blipFill>
          <p:spPr>
            <a:xfrm>
              <a:off x="6185052" y="2184812"/>
              <a:ext cx="577262" cy="577262"/>
            </a:xfrm>
            <a:prstGeom prst="rect">
              <a:avLst/>
            </a:prstGeom>
            <a:noFill/>
            <a:ln>
              <a:noFill/>
            </a:ln>
          </p:spPr>
        </p:pic>
        <p:pic>
          <p:nvPicPr>
            <p:cNvPr id="50" name="Shape 349" descr="Image result for classpass logo"/>
            <p:cNvPicPr preferRelativeResize="0"/>
            <p:nvPr/>
          </p:nvPicPr>
          <p:blipFill>
            <a:blip r:embed="rId4">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5">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6">
              <a:alphaModFix/>
            </a:blip>
            <a:stretch>
              <a:fillRect/>
            </a:stretch>
          </p:blipFill>
          <p:spPr>
            <a:xfrm>
              <a:off x="6267893" y="2844217"/>
              <a:ext cx="956657" cy="502430"/>
            </a:xfrm>
            <a:prstGeom prst="rect">
              <a:avLst/>
            </a:prstGeom>
            <a:noFill/>
            <a:ln>
              <a:noFill/>
            </a:ln>
          </p:spPr>
        </p:pic>
        <p:pic>
          <p:nvPicPr>
            <p:cNvPr id="54" name="Shape 353" descr="Image result for soulcycle logo"/>
            <p:cNvPicPr preferRelativeResize="0"/>
            <p:nvPr/>
          </p:nvPicPr>
          <p:blipFill>
            <a:blip r:embed="rId7">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8">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9">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0">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1">
              <a:alphaModFix/>
            </a:blip>
            <a:stretch>
              <a:fillRect/>
            </a:stretch>
          </p:blipFill>
          <p:spPr>
            <a:xfrm>
              <a:off x="4779485" y="2440509"/>
              <a:ext cx="333978" cy="318078"/>
            </a:xfrm>
            <a:prstGeom prst="rect">
              <a:avLst/>
            </a:prstGeom>
            <a:noFill/>
            <a:ln>
              <a:noFill/>
            </a:ln>
          </p:spPr>
        </p:pic>
        <p:pic>
          <p:nvPicPr>
            <p:cNvPr id="62" name="Shape 367"/>
            <p:cNvPicPr preferRelativeResize="0"/>
            <p:nvPr/>
          </p:nvPicPr>
          <p:blipFill rotWithShape="1">
            <a:blip r:embed="rId12">
              <a:alphaModFix/>
            </a:blip>
            <a:srcRect l="11948"/>
            <a:stretch/>
          </p:blipFill>
          <p:spPr>
            <a:xfrm>
              <a:off x="1690825" y="2834630"/>
              <a:ext cx="913566" cy="427765"/>
            </a:xfrm>
            <a:prstGeom prst="rect">
              <a:avLst/>
            </a:prstGeom>
            <a:noFill/>
            <a:ln>
              <a:noFill/>
            </a:ln>
          </p:spPr>
        </p:pic>
        <p:pic>
          <p:nvPicPr>
            <p:cNvPr id="64" name="Picture 63" descr="origina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58355" y="3543606"/>
              <a:ext cx="590777" cy="569116"/>
            </a:xfrm>
            <a:prstGeom prst="rect">
              <a:avLst/>
            </a:prstGeom>
            <a:noFill/>
          </p:spPr>
        </p:pic>
        <p:pic>
          <p:nvPicPr>
            <p:cNvPr id="59" name="Shape 364"/>
            <p:cNvPicPr preferRelativeResize="0"/>
            <p:nvPr/>
          </p:nvPicPr>
          <p:blipFill>
            <a:blip r:embed="rId14">
              <a:alphaModFix/>
            </a:blip>
            <a:stretch>
              <a:fillRect/>
            </a:stretch>
          </p:blipFill>
          <p:spPr>
            <a:xfrm>
              <a:off x="4114361" y="3221655"/>
              <a:ext cx="443417" cy="541711"/>
            </a:xfrm>
            <a:prstGeom prst="rect">
              <a:avLst/>
            </a:prstGeom>
            <a:noFill/>
            <a:ln>
              <a:noFill/>
            </a:ln>
          </p:spPr>
        </p:pic>
        <p:pic>
          <p:nvPicPr>
            <p:cNvPr id="51" name="Shape 350" descr="Image result for fit reserve logo"/>
            <p:cNvPicPr preferRelativeResize="0"/>
            <p:nvPr/>
          </p:nvPicPr>
          <p:blipFill>
            <a:blip r:embed="rId15">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6"/>
            <a:stretch>
              <a:fillRect/>
            </a:stretch>
          </p:blipFill>
          <p:spPr>
            <a:xfrm>
              <a:off x="6418205" y="1501976"/>
              <a:ext cx="1705994" cy="449129"/>
            </a:xfrm>
            <a:prstGeom prst="rect">
              <a:avLst/>
            </a:prstGeom>
            <a:ln w="15875">
              <a:gradFill flip="none" rotWithShape="1">
                <a:gsLst>
                  <a:gs pos="0">
                    <a:srgbClr val="37C3DC"/>
                  </a:gs>
                  <a:gs pos="100000">
                    <a:srgbClr val="70E4F9"/>
                  </a:gs>
                </a:gsLst>
                <a:lin ang="18900000" scaled="1"/>
                <a:tileRect/>
              </a:gradFill>
            </a:ln>
          </p:spPr>
        </p:pic>
      </p:gr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tx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tx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17"/>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2" name="Picture 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19519" y="3703539"/>
            <a:ext cx="606792" cy="606792"/>
          </a:xfrm>
          <a:prstGeom prst="rect">
            <a:avLst/>
          </a:prstGeom>
        </p:spPr>
      </p:pic>
    </p:spTree>
    <p:extLst>
      <p:ext uri="{BB962C8B-B14F-4D97-AF65-F5344CB8AC3E}">
        <p14:creationId xmlns:p14="http://schemas.microsoft.com/office/powerpoint/2010/main" val="16347611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5A5A6"/>
        </a:solidFill>
        <a:effectLst/>
      </p:bgPr>
    </p:bg>
    <p:spTree>
      <p:nvGrpSpPr>
        <p:cNvPr id="1" name="Shape 404"/>
        <p:cNvGrpSpPr/>
        <p:nvPr/>
      </p:nvGrpSpPr>
      <p:grpSpPr>
        <a:xfrm>
          <a:off x="0" y="0"/>
          <a:ext cx="0" cy="0"/>
          <a:chOff x="0" y="0"/>
          <a:chExt cx="0" cy="0"/>
        </a:xfrm>
      </p:grpSpPr>
      <p:pic>
        <p:nvPicPr>
          <p:cNvPr id="9" name="Picture 8"/>
          <p:cNvPicPr>
            <a:picLocks noChangeAspect="1"/>
          </p:cNvPicPr>
          <p:nvPr/>
        </p:nvPicPr>
        <p:blipFill rotWithShape="1">
          <a:blip r:embed="rId3"/>
          <a:srcRect t="10710" r="642" b="6802"/>
          <a:stretch/>
        </p:blipFill>
        <p:spPr>
          <a:xfrm flipH="1">
            <a:off x="0" y="0"/>
            <a:ext cx="9159498" cy="5098473"/>
          </a:xfrm>
          <a:prstGeom prst="rect">
            <a:avLst/>
          </a:prstGeom>
        </p:spPr>
      </p:pic>
      <p:sp>
        <p:nvSpPr>
          <p:cNvPr id="8" name="Rounded Rectangle 7"/>
          <p:cNvSpPr/>
          <p:nvPr/>
        </p:nvSpPr>
        <p:spPr>
          <a:xfrm>
            <a:off x="0" y="2701636"/>
            <a:ext cx="9144000" cy="2441864"/>
          </a:xfrm>
          <a:prstGeom prst="roundRect">
            <a:avLst>
              <a:gd name="adj" fmla="val 0"/>
            </a:avLst>
          </a:prstGeom>
          <a:solidFill>
            <a:srgbClr val="10B5D4">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51</a:t>
            </a:fld>
            <a:endParaRPr dirty="0">
              <a:solidFill>
                <a:schemeClr val="bg1"/>
              </a:solidFill>
              <a:latin typeface="Montserrat"/>
              <a:ea typeface="Montserrat"/>
              <a:cs typeface="Montserrat"/>
              <a:sym typeface="Montserrat"/>
            </a:endParaRPr>
          </a:p>
        </p:txBody>
      </p:sp>
      <p:sp>
        <p:nvSpPr>
          <p:cNvPr id="37" name="Rectangle 36"/>
          <p:cNvSpPr/>
          <p:nvPr/>
        </p:nvSpPr>
        <p:spPr>
          <a:xfrm>
            <a:off x="288378" y="795118"/>
            <a:ext cx="8463614"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has an aggressive plan for scaling its gym portfolio</a:t>
            </a:r>
          </a:p>
        </p:txBody>
      </p:sp>
      <p:pic>
        <p:nvPicPr>
          <p:cNvPr id="33" name="Picture 32"/>
          <p:cNvPicPr>
            <a:picLocks noChangeAspect="1"/>
          </p:cNvPicPr>
          <p:nvPr/>
        </p:nvPicPr>
        <p:blipFill>
          <a:blip r:embed="rId4"/>
          <a:stretch>
            <a:fillRect/>
          </a:stretch>
        </p:blipFill>
        <p:spPr>
          <a:xfrm>
            <a:off x="175015" y="137160"/>
            <a:ext cx="886166" cy="98845"/>
          </a:xfrm>
          <a:prstGeom prst="rect">
            <a:avLst/>
          </a:prstGeom>
        </p:spPr>
      </p:pic>
      <p:sp>
        <p:nvSpPr>
          <p:cNvPr id="35" name="TextBox 3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a:t>
            </a:r>
            <a:r>
              <a:rPr lang="en-US" sz="900" b="1" dirty="0" smtClean="0">
                <a:solidFill>
                  <a:schemeClr val="bg1"/>
                </a:solidFill>
                <a:latin typeface="Glacial Indifference" charset="0"/>
                <a:ea typeface="Glacial Indifference" charset="0"/>
                <a:cs typeface="Glacial Indifference" charset="0"/>
              </a:rPr>
              <a:t> | </a:t>
            </a:r>
            <a:r>
              <a:rPr lang="en-US" sz="900" dirty="0" smtClean="0">
                <a:solidFill>
                  <a:schemeClr val="bg1"/>
                </a:solidFill>
                <a:latin typeface="Glacial Indifference" charset="0"/>
                <a:ea typeface="Glacial Indifference" charset="0"/>
                <a:cs typeface="Glacial Indifference" charset="0"/>
              </a:rPr>
              <a:t>SOLUTION</a:t>
            </a:r>
            <a:r>
              <a:rPr lang="en-US" sz="900" b="1" dirty="0" smtClean="0">
                <a:solidFill>
                  <a:schemeClr val="bg1"/>
                </a:solidFill>
                <a:latin typeface="Glacial Indifference" charset="0"/>
                <a:ea typeface="Glacial Indifference" charset="0"/>
                <a:cs typeface="Glacial Indifference" charset="0"/>
              </a:rPr>
              <a:t> | BUSINESS</a:t>
            </a:r>
            <a:endParaRPr lang="en-US" sz="900" b="1" dirty="0">
              <a:solidFill>
                <a:schemeClr val="bg1"/>
              </a:solidFill>
              <a:latin typeface="Glacial Indifference" charset="0"/>
              <a:ea typeface="Glacial Indifference" charset="0"/>
              <a:cs typeface="Glacial Indifference"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3746121"/>
              </p:ext>
            </p:extLst>
          </p:nvPr>
        </p:nvGraphicFramePr>
        <p:xfrm>
          <a:off x="938373" y="2383264"/>
          <a:ext cx="7163623" cy="1072483"/>
        </p:xfrm>
        <a:graphic>
          <a:graphicData uri="http://schemas.openxmlformats.org/drawingml/2006/table">
            <a:tbl>
              <a:tblPr firstRow="1" bandRow="1">
                <a:tableStyleId>{5A111915-BE36-4E01-A7E5-04B1672EAD32}</a:tableStyleId>
              </a:tblPr>
              <a:tblGrid>
                <a:gridCol w="2004880"/>
                <a:gridCol w="965721"/>
                <a:gridCol w="1028240"/>
                <a:gridCol w="954089"/>
                <a:gridCol w="1004977"/>
                <a:gridCol w="1205716"/>
              </a:tblGrid>
              <a:tr h="232692">
                <a:tc>
                  <a:txBody>
                    <a:bodyPr/>
                    <a:lstStyle/>
                    <a:p>
                      <a:r>
                        <a:rPr lang="en-US" sz="1600" dirty="0" smtClean="0">
                          <a:solidFill>
                            <a:schemeClr val="tx1"/>
                          </a:solidFill>
                          <a:latin typeface="Glacial Indifference" charset="0"/>
                          <a:ea typeface="Glacial Indifference" charset="0"/>
                          <a:cs typeface="Glacial Indifference" charset="0"/>
                        </a:rPr>
                        <a:t>FYE JUNE</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FY2019</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FY2020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FY2021</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FY2022</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2692">
                <a:tc>
                  <a:txBody>
                    <a:bodyPr/>
                    <a:lstStyle/>
                    <a:p>
                      <a:r>
                        <a:rPr lang="en-US" sz="1600" b="1" dirty="0" smtClean="0">
                          <a:solidFill>
                            <a:schemeClr val="tx1"/>
                          </a:solidFill>
                          <a:latin typeface="Glacial Indifference" charset="0"/>
                          <a:ea typeface="Glacial Indifference" charset="0"/>
                          <a:cs typeface="Glacial Indifference" charset="0"/>
                        </a:rPr>
                        <a:t>Gyms on </a:t>
                      </a:r>
                      <a:r>
                        <a:rPr lang="en-US" sz="1600" b="1" dirty="0" err="1" smtClean="0">
                          <a:solidFill>
                            <a:schemeClr val="tx1"/>
                          </a:solidFill>
                          <a:latin typeface="Glacial Indifference" charset="0"/>
                          <a:ea typeface="Glacial Indifference" charset="0"/>
                          <a:cs typeface="Glacial Indifference" charset="0"/>
                        </a:rPr>
                        <a:t>FlexIt</a:t>
                      </a:r>
                      <a:endParaRPr lang="en-US" sz="1600" b="1"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240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840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2,040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3,840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6,240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1923">
                <a:tc>
                  <a:txBody>
                    <a:bodyPr/>
                    <a:lstStyle/>
                    <a:p>
                      <a:r>
                        <a:rPr lang="en-US" sz="1600" b="1" dirty="0" smtClean="0">
                          <a:solidFill>
                            <a:schemeClr val="tx1"/>
                          </a:solidFill>
                          <a:latin typeface="Glacial Indifference" charset="0"/>
                          <a:ea typeface="Glacial Indifference" charset="0"/>
                          <a:cs typeface="Glacial Indifference" charset="0"/>
                        </a:rPr>
                        <a:t>Gyms Signed Up</a:t>
                      </a:r>
                      <a:endParaRPr lang="en-US" sz="1600" b="1"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220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600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1,200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1,800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2,400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0720207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6"/>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sp>
        <p:nvSpPr>
          <p:cNvPr id="2" name="Rounded Rectangle 1"/>
          <p:cNvSpPr/>
          <p:nvPr/>
        </p:nvSpPr>
        <p:spPr>
          <a:xfrm>
            <a:off x="858416" y="1069815"/>
            <a:ext cx="7434917" cy="3398537"/>
          </a:xfrm>
          <a:prstGeom prst="roundRect">
            <a:avLst>
              <a:gd name="adj" fmla="val 128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52</a:t>
            </a:fld>
            <a:endParaRPr dirty="0">
              <a:solidFill>
                <a:schemeClr val="bg1"/>
              </a:solidFill>
              <a:latin typeface="Montserrat"/>
              <a:ea typeface="Montserrat"/>
              <a:cs typeface="Montserrat"/>
              <a:sym typeface="Montserrat"/>
            </a:endParaRPr>
          </a:p>
        </p:txBody>
      </p:sp>
      <p:sp>
        <p:nvSpPr>
          <p:cNvPr id="51" name="TextBox 50"/>
          <p:cNvSpPr txBox="1"/>
          <p:nvPr/>
        </p:nvSpPr>
        <p:spPr>
          <a:xfrm>
            <a:off x="457200" y="274320"/>
            <a:ext cx="875080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has a sustainable approach to acquiring customers</a:t>
            </a:r>
            <a:endParaRPr lang="en-US" sz="2400" b="1" dirty="0">
              <a:solidFill>
                <a:schemeClr val="bg1"/>
              </a:solidFill>
              <a:latin typeface="Glacial Indifference" charset="0"/>
              <a:ea typeface="Glacial Indifference" charset="0"/>
              <a:cs typeface="Glacial Indifference" charset="0"/>
            </a:endParaRPr>
          </a:p>
        </p:txBody>
      </p:sp>
      <p:cxnSp>
        <p:nvCxnSpPr>
          <p:cNvPr id="8" name="Straight Connector 7"/>
          <p:cNvCxnSpPr/>
          <p:nvPr/>
        </p:nvCxnSpPr>
        <p:spPr>
          <a:xfrm>
            <a:off x="858416" y="2360645"/>
            <a:ext cx="7427168" cy="0"/>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6165" y="3444006"/>
            <a:ext cx="7427168" cy="0"/>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72000" y="1053348"/>
            <a:ext cx="0" cy="1307297"/>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24242" y="1495947"/>
            <a:ext cx="3006538" cy="584775"/>
            <a:chOff x="1124242" y="1495947"/>
            <a:chExt cx="3006538" cy="584775"/>
          </a:xfrm>
        </p:grpSpPr>
        <p:sp>
          <p:nvSpPr>
            <p:cNvPr id="64" name="Rectangle 63"/>
            <p:cNvSpPr/>
            <p:nvPr/>
          </p:nvSpPr>
          <p:spPr>
            <a:xfrm>
              <a:off x="2588161" y="1610284"/>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65" name="Rectangle 64"/>
            <p:cNvSpPr/>
            <p:nvPr/>
          </p:nvSpPr>
          <p:spPr>
            <a:xfrm>
              <a:off x="1124242" y="1495947"/>
              <a:ext cx="1334020" cy="584775"/>
            </a:xfrm>
            <a:prstGeom prst="rect">
              <a:avLst/>
            </a:prstGeom>
            <a:noFill/>
          </p:spPr>
          <p:txBody>
            <a:bodyPr wrap="none">
              <a:spAutoFit/>
            </a:bodyPr>
            <a:lstStyle/>
            <a:p>
              <a:r>
                <a:rPr lang="en" sz="3200" dirty="0">
                  <a:solidFill>
                    <a:schemeClr val="bg1"/>
                  </a:solidFill>
                  <a:latin typeface="Glacial Indifference" charset="0"/>
                  <a:ea typeface="Glacial Indifference" charset="0"/>
                  <a:cs typeface="Glacial Indifference" charset="0"/>
                  <a:sym typeface="Montserrat Medium"/>
                </a:rPr>
                <a:t>Digital</a:t>
              </a:r>
              <a:endParaRPr lang="en-US" sz="3200" dirty="0">
                <a:solidFill>
                  <a:schemeClr val="bg1"/>
                </a:solidFill>
                <a:latin typeface="Glacial Indifference" charset="0"/>
                <a:ea typeface="Glacial Indifference" charset="0"/>
                <a:cs typeface="Glacial Indifference" charset="0"/>
              </a:endParaRPr>
            </a:p>
          </p:txBody>
        </p:sp>
      </p:grpSp>
      <p:grpSp>
        <p:nvGrpSpPr>
          <p:cNvPr id="84" name="Group 83"/>
          <p:cNvGrpSpPr/>
          <p:nvPr/>
        </p:nvGrpSpPr>
        <p:grpSpPr>
          <a:xfrm>
            <a:off x="5591666" y="3510846"/>
            <a:ext cx="1542619" cy="849767"/>
            <a:chOff x="1943899" y="1283718"/>
            <a:chExt cx="1542619" cy="849767"/>
          </a:xfrm>
        </p:grpSpPr>
        <p:sp>
          <p:nvSpPr>
            <p:cNvPr id="85" name="Rectangle 84"/>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86" name="Rectangle 85"/>
            <p:cNvSpPr/>
            <p:nvPr/>
          </p:nvSpPr>
          <p:spPr>
            <a:xfrm>
              <a:off x="2139932" y="1283718"/>
              <a:ext cx="109837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Offline</a:t>
              </a:r>
              <a:endParaRPr lang="en-US" sz="2400" dirty="0">
                <a:solidFill>
                  <a:schemeClr val="bg1"/>
                </a:solidFill>
                <a:latin typeface="Glacial Indifference" charset="0"/>
                <a:ea typeface="Glacial Indifference" charset="0"/>
                <a:cs typeface="Glacial Indifference" charset="0"/>
              </a:endParaRPr>
            </a:p>
          </p:txBody>
        </p:sp>
      </p:grpSp>
      <p:grpSp>
        <p:nvGrpSpPr>
          <p:cNvPr id="87" name="Group 86"/>
          <p:cNvGrpSpPr/>
          <p:nvPr/>
        </p:nvGrpSpPr>
        <p:grpSpPr>
          <a:xfrm>
            <a:off x="5019242" y="1520510"/>
            <a:ext cx="2329801" cy="584775"/>
            <a:chOff x="1124242" y="1495947"/>
            <a:chExt cx="2329801" cy="584775"/>
          </a:xfrm>
        </p:grpSpPr>
        <p:sp>
          <p:nvSpPr>
            <p:cNvPr id="88" name="Rectangle 87"/>
            <p:cNvSpPr/>
            <p:nvPr/>
          </p:nvSpPr>
          <p:spPr>
            <a:xfrm>
              <a:off x="1911424" y="1607703"/>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94" name="Rectangle 93"/>
            <p:cNvSpPr/>
            <p:nvPr/>
          </p:nvSpPr>
          <p:spPr>
            <a:xfrm>
              <a:off x="1124242" y="1495947"/>
              <a:ext cx="623889" cy="584775"/>
            </a:xfrm>
            <a:prstGeom prst="rect">
              <a:avLst/>
            </a:prstGeom>
            <a:noFill/>
          </p:spPr>
          <p:txBody>
            <a:bodyPr wrap="none">
              <a:spAutoFit/>
            </a:bodyPr>
            <a:lstStyle/>
            <a:p>
              <a:r>
                <a:rPr lang="en-US" sz="3200" dirty="0" smtClean="0">
                  <a:solidFill>
                    <a:schemeClr val="bg1"/>
                  </a:solidFill>
                  <a:latin typeface="Glacial Indifference" charset="0"/>
                  <a:ea typeface="Glacial Indifference" charset="0"/>
                  <a:cs typeface="Glacial Indifference" charset="0"/>
                  <a:sym typeface="Montserrat Medium"/>
                </a:rPr>
                <a:t>PR</a:t>
              </a:r>
              <a:endParaRPr lang="en-US" sz="3200" dirty="0">
                <a:solidFill>
                  <a:schemeClr val="bg1"/>
                </a:solidFill>
                <a:latin typeface="Glacial Indifference" charset="0"/>
                <a:ea typeface="Glacial Indifference" charset="0"/>
                <a:cs typeface="Glacial Indifference" charset="0"/>
              </a:endParaRPr>
            </a:p>
          </p:txBody>
        </p:sp>
      </p:grpSp>
      <p:grpSp>
        <p:nvGrpSpPr>
          <p:cNvPr id="99" name="Group 98"/>
          <p:cNvGrpSpPr/>
          <p:nvPr/>
        </p:nvGrpSpPr>
        <p:grpSpPr>
          <a:xfrm>
            <a:off x="1915206" y="3520332"/>
            <a:ext cx="1790876" cy="849767"/>
            <a:chOff x="1793684" y="1283718"/>
            <a:chExt cx="1790876" cy="849767"/>
          </a:xfrm>
        </p:grpSpPr>
        <p:sp>
          <p:nvSpPr>
            <p:cNvPr id="100" name="Rectangle 99"/>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01" name="Rectangle 100"/>
            <p:cNvSpPr/>
            <p:nvPr/>
          </p:nvSpPr>
          <p:spPr>
            <a:xfrm>
              <a:off x="1793684" y="1283718"/>
              <a:ext cx="1790876"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Partnerships</a:t>
              </a:r>
              <a:endParaRPr lang="en-US" sz="2400" dirty="0">
                <a:solidFill>
                  <a:schemeClr val="bg1"/>
                </a:solidFill>
                <a:latin typeface="Glacial Indifference" charset="0"/>
                <a:ea typeface="Glacial Indifference" charset="0"/>
                <a:cs typeface="Glacial Indifference" charset="0"/>
              </a:endParaRPr>
            </a:p>
          </p:txBody>
        </p:sp>
      </p:grpSp>
      <p:grpSp>
        <p:nvGrpSpPr>
          <p:cNvPr id="106" name="Group 105"/>
          <p:cNvGrpSpPr/>
          <p:nvPr/>
        </p:nvGrpSpPr>
        <p:grpSpPr>
          <a:xfrm>
            <a:off x="1149580" y="2467924"/>
            <a:ext cx="1915910" cy="849767"/>
            <a:chOff x="1731168" y="1283718"/>
            <a:chExt cx="1915910" cy="849767"/>
          </a:xfrm>
        </p:grpSpPr>
        <p:sp>
          <p:nvSpPr>
            <p:cNvPr id="116" name="Rectangle 11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smtClean="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1" name="Rectangle 120"/>
            <p:cNvSpPr/>
            <p:nvPr/>
          </p:nvSpPr>
          <p:spPr>
            <a:xfrm>
              <a:off x="1731168" y="1283718"/>
              <a:ext cx="1915910"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Social Media</a:t>
              </a:r>
              <a:endParaRPr lang="en-US" sz="2400" dirty="0">
                <a:solidFill>
                  <a:schemeClr val="bg1"/>
                </a:solidFill>
                <a:latin typeface="Glacial Indifference" charset="0"/>
                <a:ea typeface="Glacial Indifference" charset="0"/>
                <a:cs typeface="Glacial Indifference" charset="0"/>
              </a:endParaRPr>
            </a:p>
          </p:txBody>
        </p:sp>
      </p:grpSp>
      <p:grpSp>
        <p:nvGrpSpPr>
          <p:cNvPr id="122" name="Group 121"/>
          <p:cNvGrpSpPr/>
          <p:nvPr/>
        </p:nvGrpSpPr>
        <p:grpSpPr>
          <a:xfrm>
            <a:off x="3945168" y="2467924"/>
            <a:ext cx="1542619" cy="849767"/>
            <a:chOff x="1943899" y="1283718"/>
            <a:chExt cx="1542619" cy="849767"/>
          </a:xfrm>
        </p:grpSpPr>
        <p:sp>
          <p:nvSpPr>
            <p:cNvPr id="123" name="Rectangle 122"/>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4" name="Rectangle 123"/>
            <p:cNvSpPr/>
            <p:nvPr/>
          </p:nvSpPr>
          <p:spPr>
            <a:xfrm>
              <a:off x="1945168" y="1283718"/>
              <a:ext cx="148790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Influencer</a:t>
              </a:r>
              <a:endParaRPr lang="en-US" sz="2400" dirty="0">
                <a:solidFill>
                  <a:schemeClr val="bg1"/>
                </a:solidFill>
                <a:latin typeface="Glacial Indifference" charset="0"/>
                <a:ea typeface="Glacial Indifference" charset="0"/>
                <a:cs typeface="Glacial Indifference" charset="0"/>
              </a:endParaRPr>
            </a:p>
          </p:txBody>
        </p:sp>
      </p:grpSp>
      <p:grpSp>
        <p:nvGrpSpPr>
          <p:cNvPr id="125" name="Group 124"/>
          <p:cNvGrpSpPr/>
          <p:nvPr/>
        </p:nvGrpSpPr>
        <p:grpSpPr>
          <a:xfrm>
            <a:off x="6388411" y="2482779"/>
            <a:ext cx="1542619" cy="849767"/>
            <a:chOff x="1943899" y="1283718"/>
            <a:chExt cx="1542619" cy="849767"/>
          </a:xfrm>
        </p:grpSpPr>
        <p:sp>
          <p:nvSpPr>
            <p:cNvPr id="126" name="Rectangle 12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7" name="Rectangle 126"/>
            <p:cNvSpPr/>
            <p:nvPr/>
          </p:nvSpPr>
          <p:spPr>
            <a:xfrm>
              <a:off x="2238516" y="1283718"/>
              <a:ext cx="901209"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Email</a:t>
              </a:r>
              <a:endParaRPr lang="en-US" sz="2400" dirty="0">
                <a:solidFill>
                  <a:schemeClr val="bg1"/>
                </a:solidFill>
                <a:latin typeface="Glacial Indifference" charset="0"/>
                <a:ea typeface="Glacial Indifference" charset="0"/>
                <a:cs typeface="Glacial Indifference" charset="0"/>
              </a:endParaRPr>
            </a:p>
          </p:txBody>
        </p:sp>
      </p:grpSp>
      <p:pic>
        <p:nvPicPr>
          <p:cNvPr id="35" name="Picture 34"/>
          <p:cNvPicPr>
            <a:picLocks noChangeAspect="1"/>
          </p:cNvPicPr>
          <p:nvPr/>
        </p:nvPicPr>
        <p:blipFill>
          <a:blip r:embed="rId4"/>
          <a:stretch>
            <a:fillRect/>
          </a:stretch>
        </p:blipFill>
        <p:spPr>
          <a:xfrm>
            <a:off x="175015" y="137160"/>
            <a:ext cx="886166" cy="98845"/>
          </a:xfrm>
          <a:prstGeom prst="rect">
            <a:avLst/>
          </a:prstGeom>
        </p:spPr>
      </p:pic>
      <p:sp>
        <p:nvSpPr>
          <p:cNvPr id="37" name="TextBox 36"/>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4064396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5A5A6"/>
        </a:solidFill>
        <a:effectLst/>
      </p:bgPr>
    </p:bg>
    <p:spTree>
      <p:nvGrpSpPr>
        <p:cNvPr id="1" name="Shape 404"/>
        <p:cNvGrpSpPr/>
        <p:nvPr/>
      </p:nvGrpSpPr>
      <p:grpSpPr>
        <a:xfrm>
          <a:off x="0" y="0"/>
          <a:ext cx="0" cy="0"/>
          <a:chOff x="0" y="0"/>
          <a:chExt cx="0" cy="0"/>
        </a:xfrm>
      </p:grpSpPr>
      <p:pic>
        <p:nvPicPr>
          <p:cNvPr id="9" name="Picture 8"/>
          <p:cNvPicPr>
            <a:picLocks noChangeAspect="1"/>
          </p:cNvPicPr>
          <p:nvPr/>
        </p:nvPicPr>
        <p:blipFill rotWithShape="1">
          <a:blip r:embed="rId3"/>
          <a:srcRect t="10710" r="642" b="6802"/>
          <a:stretch/>
        </p:blipFill>
        <p:spPr>
          <a:xfrm flipH="1">
            <a:off x="0" y="0"/>
            <a:ext cx="9159498" cy="5098473"/>
          </a:xfrm>
          <a:prstGeom prst="rect">
            <a:avLst/>
          </a:prstGeom>
        </p:spPr>
      </p:pic>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53</a:t>
            </a:fld>
            <a:endParaRPr dirty="0">
              <a:solidFill>
                <a:schemeClr val="bg1"/>
              </a:solidFill>
              <a:latin typeface="Montserrat"/>
              <a:ea typeface="Montserrat"/>
              <a:cs typeface="Montserrat"/>
              <a:sym typeface="Montserrat"/>
            </a:endParaRPr>
          </a:p>
        </p:txBody>
      </p:sp>
      <p:sp>
        <p:nvSpPr>
          <p:cNvPr id="37" name="Rectangle 36"/>
          <p:cNvSpPr/>
          <p:nvPr/>
        </p:nvSpPr>
        <p:spPr>
          <a:xfrm>
            <a:off x="288378" y="795118"/>
            <a:ext cx="8463614"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has an aggressive plan for scaling its gym portfolio</a:t>
            </a:r>
          </a:p>
        </p:txBody>
      </p:sp>
      <p:pic>
        <p:nvPicPr>
          <p:cNvPr id="33" name="Picture 32"/>
          <p:cNvPicPr>
            <a:picLocks noChangeAspect="1"/>
          </p:cNvPicPr>
          <p:nvPr/>
        </p:nvPicPr>
        <p:blipFill>
          <a:blip r:embed="rId4"/>
          <a:stretch>
            <a:fillRect/>
          </a:stretch>
        </p:blipFill>
        <p:spPr>
          <a:xfrm>
            <a:off x="175015" y="137160"/>
            <a:ext cx="886166" cy="98845"/>
          </a:xfrm>
          <a:prstGeom prst="rect">
            <a:avLst/>
          </a:prstGeom>
        </p:spPr>
      </p:pic>
      <p:sp>
        <p:nvSpPr>
          <p:cNvPr id="35" name="TextBox 3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a:t>
            </a:r>
            <a:r>
              <a:rPr lang="en-US" sz="900" b="1" dirty="0" smtClean="0">
                <a:solidFill>
                  <a:schemeClr val="bg1"/>
                </a:solidFill>
                <a:latin typeface="Glacial Indifference" charset="0"/>
                <a:ea typeface="Glacial Indifference" charset="0"/>
                <a:cs typeface="Glacial Indifference" charset="0"/>
              </a:rPr>
              <a:t> | </a:t>
            </a:r>
            <a:r>
              <a:rPr lang="en-US" sz="900" dirty="0" smtClean="0">
                <a:solidFill>
                  <a:schemeClr val="bg1"/>
                </a:solidFill>
                <a:latin typeface="Glacial Indifference" charset="0"/>
                <a:ea typeface="Glacial Indifference" charset="0"/>
                <a:cs typeface="Glacial Indifference" charset="0"/>
              </a:rPr>
              <a:t>SOLUTION</a:t>
            </a:r>
            <a:r>
              <a:rPr lang="en-US" sz="900" b="1" dirty="0" smtClean="0">
                <a:solidFill>
                  <a:schemeClr val="bg1"/>
                </a:solidFill>
                <a:latin typeface="Glacial Indifference" charset="0"/>
                <a:ea typeface="Glacial Indifference" charset="0"/>
                <a:cs typeface="Glacial Indifference" charset="0"/>
              </a:rPr>
              <a:t> | BUSINESS</a:t>
            </a:r>
            <a:endParaRPr lang="en-US" sz="900" b="1" dirty="0">
              <a:solidFill>
                <a:schemeClr val="bg1"/>
              </a:solidFill>
              <a:latin typeface="Glacial Indifference" charset="0"/>
              <a:ea typeface="Glacial Indifference" charset="0"/>
              <a:cs typeface="Glacial Indifference"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5808693"/>
              </p:ext>
            </p:extLst>
          </p:nvPr>
        </p:nvGraphicFramePr>
        <p:xfrm>
          <a:off x="938373" y="2383264"/>
          <a:ext cx="7163623" cy="1072483"/>
        </p:xfrm>
        <a:graphic>
          <a:graphicData uri="http://schemas.openxmlformats.org/drawingml/2006/table">
            <a:tbl>
              <a:tblPr firstRow="1" bandRow="1">
                <a:tableStyleId>{5A111915-BE36-4E01-A7E5-04B1672EAD32}</a:tableStyleId>
              </a:tblPr>
              <a:tblGrid>
                <a:gridCol w="2004880"/>
                <a:gridCol w="965721"/>
                <a:gridCol w="1028240"/>
                <a:gridCol w="954089"/>
                <a:gridCol w="1004977"/>
                <a:gridCol w="1205716"/>
              </a:tblGrid>
              <a:tr h="232692">
                <a:tc>
                  <a:txBody>
                    <a:bodyPr/>
                    <a:lstStyle/>
                    <a:p>
                      <a:r>
                        <a:rPr lang="en-US" sz="1600" dirty="0" smtClean="0">
                          <a:solidFill>
                            <a:schemeClr val="bg1"/>
                          </a:solidFill>
                          <a:latin typeface="Glacial Indifference" charset="0"/>
                          <a:ea typeface="Glacial Indifference" charset="0"/>
                          <a:cs typeface="Glacial Indifference" charset="0"/>
                        </a:rPr>
                        <a:t>FYE JUNE</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FY2019</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FY2021</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FY2022</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232692">
                <a:tc>
                  <a:txBody>
                    <a:bodyPr/>
                    <a:lstStyle/>
                    <a:p>
                      <a:r>
                        <a:rPr lang="en-US" sz="1600" b="1" dirty="0" smtClean="0">
                          <a:solidFill>
                            <a:schemeClr val="bg1"/>
                          </a:solidFill>
                          <a:latin typeface="Glacial Indifference" charset="0"/>
                          <a:ea typeface="Glacial Indifference" charset="0"/>
                          <a:cs typeface="Glacial Indifference" charset="0"/>
                        </a:rPr>
                        <a:t>Gyms on </a:t>
                      </a:r>
                      <a:r>
                        <a:rPr lang="en-US" sz="1600" b="1" dirty="0" err="1" smtClean="0">
                          <a:solidFill>
                            <a:schemeClr val="bg1"/>
                          </a:solidFill>
                          <a:latin typeface="Glacial Indifference" charset="0"/>
                          <a:ea typeface="Glacial Indifference" charset="0"/>
                          <a:cs typeface="Glacial Indifference" charset="0"/>
                        </a:rPr>
                        <a:t>FlexIt</a:t>
                      </a:r>
                      <a:endParaRPr lang="en-US" sz="1600" b="1"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240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840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2,040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3,840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6,240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01923">
                <a:tc>
                  <a:txBody>
                    <a:bodyPr/>
                    <a:lstStyle/>
                    <a:p>
                      <a:r>
                        <a:rPr lang="en-US" sz="1600" b="1" dirty="0" smtClean="0">
                          <a:solidFill>
                            <a:schemeClr val="bg1"/>
                          </a:solidFill>
                          <a:latin typeface="Glacial Indifference" charset="0"/>
                          <a:ea typeface="Glacial Indifference" charset="0"/>
                          <a:cs typeface="Glacial Indifference" charset="0"/>
                        </a:rPr>
                        <a:t>Gyms Signed Up</a:t>
                      </a:r>
                      <a:endParaRPr lang="en-US" sz="1600" b="1"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220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600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1,200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1,800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2,400</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581801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20" name="Picture 19"/>
          <p:cNvPicPr>
            <a:picLocks noChangeAspect="1"/>
          </p:cNvPicPr>
          <p:nvPr/>
        </p:nvPicPr>
        <p:blipFill rotWithShape="1">
          <a:blip r:embed="rId3"/>
          <a:srcRect t="10710" r="642" b="6073"/>
          <a:stretch/>
        </p:blipFill>
        <p:spPr>
          <a:xfrm flipH="1">
            <a:off x="0" y="0"/>
            <a:ext cx="9159498" cy="5143500"/>
          </a:xfrm>
          <a:prstGeom prst="rect">
            <a:avLst/>
          </a:prstGeom>
        </p:spPr>
      </p:pic>
      <p:sp>
        <p:nvSpPr>
          <p:cNvPr id="15" name="Rounded Rectangle 14"/>
          <p:cNvSpPr/>
          <p:nvPr/>
        </p:nvSpPr>
        <p:spPr>
          <a:xfrm>
            <a:off x="4408768" y="-12280"/>
            <a:ext cx="4762500" cy="5151057"/>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6</a:t>
            </a:fld>
            <a:endParaRPr dirty="0">
              <a:solidFill>
                <a:schemeClr val="bg1"/>
              </a:solidFill>
              <a:latin typeface="Montserrat" charset="0"/>
              <a:ea typeface="Montserrat" charset="0"/>
              <a:cs typeface="Montserrat" charset="0"/>
            </a:endParaRPr>
          </a:p>
        </p:txBody>
      </p:sp>
      <p:sp>
        <p:nvSpPr>
          <p:cNvPr id="16" name="TextBox 15"/>
          <p:cNvSpPr txBox="1"/>
          <p:nvPr/>
        </p:nvSpPr>
        <p:spPr>
          <a:xfrm>
            <a:off x="4768012" y="1078160"/>
            <a:ext cx="4044011" cy="2092881"/>
          </a:xfrm>
          <a:prstGeom prst="rect">
            <a:avLst/>
          </a:prstGeom>
          <a:noFill/>
        </p:spPr>
        <p:txBody>
          <a:bodyPr wrap="square" rtlCol="0">
            <a:spAutoFit/>
          </a:bodyPr>
          <a:lstStyle/>
          <a:p>
            <a:r>
              <a:rPr lang="en-US" sz="2800"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People, especially millennials, are searching for </a:t>
            </a:r>
            <a:r>
              <a:rPr lang="en-US" b="1" dirty="0" smtClean="0">
                <a:solidFill>
                  <a:schemeClr val="bg1"/>
                </a:solidFill>
                <a:latin typeface="Glacial Indifference" charset="0"/>
                <a:ea typeface="Glacial Indifference" charset="0"/>
                <a:cs typeface="Glacial Indifference" charset="0"/>
              </a:rPr>
              <a:t>personalized experiences</a:t>
            </a:r>
            <a:r>
              <a:rPr lang="en-US" sz="1100" b="1"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everywhere they go</a:t>
            </a:r>
            <a:r>
              <a:rPr lang="en-US" sz="1100" b="1"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and that includes looking for unique fitness and workout experiences with a small group of people they connect with on a personal level. Even if they’re traveling or away from home, they expect to be able to keep that routine by </a:t>
            </a:r>
            <a:r>
              <a:rPr lang="en-US" b="1" dirty="0" smtClean="0">
                <a:solidFill>
                  <a:schemeClr val="bg1"/>
                </a:solidFill>
                <a:latin typeface="Glacial Indifference" charset="0"/>
                <a:ea typeface="Glacial Indifference" charset="0"/>
                <a:cs typeface="Glacial Indifference" charset="0"/>
              </a:rPr>
              <a:t>walking into</a:t>
            </a:r>
            <a:r>
              <a:rPr lang="en-US" sz="1100" b="1" dirty="0" smtClean="0">
                <a:solidFill>
                  <a:schemeClr val="bg1"/>
                </a:solidFill>
                <a:latin typeface="Glacial Indifference" charset="0"/>
                <a:ea typeface="Glacial Indifference" charset="0"/>
                <a:cs typeface="Glacial Indifference" charset="0"/>
              </a:rPr>
              <a:t> </a:t>
            </a:r>
            <a:r>
              <a:rPr lang="en-US" sz="1100" dirty="0" smtClean="0">
                <a:solidFill>
                  <a:schemeClr val="bg1"/>
                </a:solidFill>
                <a:latin typeface="Glacial Indifference" charset="0"/>
                <a:ea typeface="Glacial Indifference" charset="0"/>
                <a:cs typeface="Glacial Indifference" charset="0"/>
              </a:rPr>
              <a:t>a local boutique </a:t>
            </a:r>
            <a:r>
              <a:rPr lang="en-US" sz="1600" b="1" dirty="0" smtClean="0">
                <a:solidFill>
                  <a:schemeClr val="bg1"/>
                </a:solidFill>
                <a:latin typeface="Glacial Indifference" charset="0"/>
                <a:ea typeface="Glacial Indifference" charset="0"/>
                <a:cs typeface="Glacial Indifference" charset="0"/>
              </a:rPr>
              <a:t>gym</a:t>
            </a:r>
            <a:r>
              <a:rPr lang="en-US" sz="1100"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on a per-session basis </a:t>
            </a:r>
            <a:r>
              <a:rPr lang="en-US" sz="1100" dirty="0" smtClean="0">
                <a:solidFill>
                  <a:schemeClr val="bg1"/>
                </a:solidFill>
                <a:latin typeface="Glacial Indifference" charset="0"/>
                <a:ea typeface="Glacial Indifference" charset="0"/>
                <a:cs typeface="Glacial Indifference" charset="0"/>
              </a:rPr>
              <a:t>or by using a digital fitness app outside, in a hotel </a:t>
            </a:r>
            <a:r>
              <a:rPr lang="mr-IN" sz="1100"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or almost anywhere for that matter ”</a:t>
            </a:r>
            <a:endParaRPr lang="en-US" sz="1100" dirty="0">
              <a:solidFill>
                <a:schemeClr val="bg1"/>
              </a:solidFill>
              <a:latin typeface="Glacial Indifference" charset="0"/>
              <a:ea typeface="Glacial Indifference" charset="0"/>
              <a:cs typeface="Glacial Indifference" charset="0"/>
            </a:endParaRPr>
          </a:p>
        </p:txBody>
      </p:sp>
      <p:sp>
        <p:nvSpPr>
          <p:cNvPr id="17" name="Shape 75"/>
          <p:cNvSpPr txBox="1"/>
          <p:nvPr/>
        </p:nvSpPr>
        <p:spPr>
          <a:xfrm>
            <a:off x="4772823" y="3554675"/>
            <a:ext cx="3146700" cy="33873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dirty="0">
                <a:solidFill>
                  <a:schemeClr val="bg1"/>
                </a:solidFill>
                <a:latin typeface="Glacial Indifference" charset="0"/>
                <a:ea typeface="Glacial Indifference" charset="0"/>
                <a:cs typeface="Glacial Indifference" charset="0"/>
                <a:sym typeface="Montserrat Light"/>
              </a:rPr>
              <a:t>Adam Zeitsiff, CIO - Gold’s Gym International</a:t>
            </a:r>
            <a:endParaRPr sz="1000" dirty="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None/>
            </a:pPr>
            <a:r>
              <a:rPr lang="en" sz="600" dirty="0">
                <a:solidFill>
                  <a:schemeClr val="bg1"/>
                </a:solidFill>
                <a:latin typeface="Glacial Indifference" charset="0"/>
                <a:ea typeface="Glacial Indifference" charset="0"/>
                <a:cs typeface="Glacial Indifference" charset="0"/>
                <a:sym typeface="Montserrat Light"/>
              </a:rPr>
              <a:t>January 2018</a:t>
            </a:r>
            <a:endParaRPr sz="600" dirty="0">
              <a:solidFill>
                <a:schemeClr val="bg1"/>
              </a:solidFill>
              <a:latin typeface="Glacial Indifference" charset="0"/>
              <a:ea typeface="Glacial Indifference" charset="0"/>
              <a:cs typeface="Glacial Indifference" charset="0"/>
              <a:sym typeface="Montserrat Light"/>
            </a:endParaRPr>
          </a:p>
        </p:txBody>
      </p:sp>
      <p:sp>
        <p:nvSpPr>
          <p:cNvPr id="18" name="Rectangle 17"/>
          <p:cNvSpPr/>
          <p:nvPr/>
        </p:nvSpPr>
        <p:spPr>
          <a:xfrm>
            <a:off x="457200" y="457200"/>
            <a:ext cx="3678373" cy="830997"/>
          </a:xfrm>
          <a:prstGeom prst="rect">
            <a:avLst/>
          </a:prstGeom>
        </p:spPr>
        <p:txBody>
          <a:bodyPr wrap="square">
            <a:spAutoFit/>
          </a:bodyPr>
          <a:lstStyle/>
          <a:p>
            <a:pPr lvl="0"/>
            <a:r>
              <a:rPr lang="en-US" sz="2400" b="1" dirty="0" smtClean="0">
                <a:solidFill>
                  <a:schemeClr val="bg1"/>
                </a:solidFill>
                <a:latin typeface="Glacial Indifference" charset="0"/>
                <a:ea typeface="Glacial Indifference" charset="0"/>
                <a:cs typeface="Glacial Indifference" charset="0"/>
                <a:sym typeface="Montserrat Light"/>
              </a:rPr>
              <a:t>The industry is taking notice</a:t>
            </a:r>
            <a:endParaRPr lang="en" sz="2400" b="1" dirty="0">
              <a:solidFill>
                <a:schemeClr val="bg1"/>
              </a:solidFill>
              <a:latin typeface="Glacial Indifference" charset="0"/>
              <a:ea typeface="Glacial Indifference" charset="0"/>
              <a:cs typeface="Glacial Indifference" charset="0"/>
              <a:sym typeface="Montserrat Light"/>
            </a:endParaRPr>
          </a:p>
        </p:txBody>
      </p:sp>
      <p:sp>
        <p:nvSpPr>
          <p:cNvPr id="11" name="TextBox 10"/>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335927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20" name="Picture 19"/>
          <p:cNvPicPr>
            <a:picLocks noChangeAspect="1"/>
          </p:cNvPicPr>
          <p:nvPr/>
        </p:nvPicPr>
        <p:blipFill rotWithShape="1">
          <a:blip r:embed="rId3"/>
          <a:srcRect t="10710" r="642" b="6073"/>
          <a:stretch/>
        </p:blipFill>
        <p:spPr>
          <a:xfrm flipH="1">
            <a:off x="0" y="0"/>
            <a:ext cx="9159498" cy="5143500"/>
          </a:xfrm>
          <a:prstGeom prst="rect">
            <a:avLst/>
          </a:prstGeom>
        </p:spPr>
      </p:pic>
      <p:sp>
        <p:nvSpPr>
          <p:cNvPr id="15" name="Rounded Rectangle 14"/>
          <p:cNvSpPr/>
          <p:nvPr/>
        </p:nvSpPr>
        <p:spPr>
          <a:xfrm>
            <a:off x="4408768" y="-12280"/>
            <a:ext cx="4762500" cy="5151057"/>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7</a:t>
            </a:fld>
            <a:endParaRPr dirty="0">
              <a:solidFill>
                <a:schemeClr val="bg1"/>
              </a:solidFill>
              <a:latin typeface="Montserrat" charset="0"/>
              <a:ea typeface="Montserrat" charset="0"/>
              <a:cs typeface="Montserrat" charset="0"/>
            </a:endParaRPr>
          </a:p>
        </p:txBody>
      </p:sp>
      <p:sp>
        <p:nvSpPr>
          <p:cNvPr id="16" name="TextBox 15"/>
          <p:cNvSpPr txBox="1"/>
          <p:nvPr/>
        </p:nvSpPr>
        <p:spPr>
          <a:xfrm>
            <a:off x="4768012" y="1299816"/>
            <a:ext cx="4044011" cy="1785104"/>
          </a:xfrm>
          <a:prstGeom prst="rect">
            <a:avLst/>
          </a:prstGeom>
          <a:noFill/>
        </p:spPr>
        <p:txBody>
          <a:bodyPr wrap="square" rtlCol="0">
            <a:spAutoFit/>
          </a:bodyPr>
          <a:lstStyle/>
          <a:p>
            <a:r>
              <a:rPr lang="en-US" sz="1100" smtClean="0">
                <a:solidFill>
                  <a:schemeClr val="bg1"/>
                </a:solidFill>
                <a:latin typeface="Glacial Indifference" charset="0"/>
                <a:ea typeface="Glacial Indifference" charset="0"/>
                <a:cs typeface="Glacial Indifference" charset="0"/>
              </a:rPr>
              <a:t>… </a:t>
            </a:r>
            <a:r>
              <a:rPr lang="en-US" sz="1100" dirty="0" smtClean="0">
                <a:solidFill>
                  <a:schemeClr val="bg1"/>
                </a:solidFill>
                <a:latin typeface="Glacial Indifference" charset="0"/>
                <a:ea typeface="Glacial Indifference" charset="0"/>
                <a:cs typeface="Glacial Indifference" charset="0"/>
              </a:rPr>
              <a:t>People, especially millennials, are searching for </a:t>
            </a:r>
            <a:r>
              <a:rPr lang="en-US" b="1" dirty="0" smtClean="0">
                <a:solidFill>
                  <a:schemeClr val="bg1"/>
                </a:solidFill>
                <a:latin typeface="Glacial Indifference" charset="0"/>
                <a:ea typeface="Glacial Indifference" charset="0"/>
                <a:cs typeface="Glacial Indifference" charset="0"/>
              </a:rPr>
              <a:t>personalized experiences</a:t>
            </a:r>
            <a:r>
              <a:rPr lang="en-US" sz="1100" b="1"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everywhere they go</a:t>
            </a:r>
            <a:r>
              <a:rPr lang="en-US" sz="1100" b="1"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and that includes looking for unique fitness and workout experiences with a small group of people they connect with on a personal level. Even if they’re traveling or away from home, they expect to be able to keep that routine by </a:t>
            </a:r>
            <a:r>
              <a:rPr lang="en-US" b="1" dirty="0" smtClean="0">
                <a:solidFill>
                  <a:schemeClr val="bg1"/>
                </a:solidFill>
                <a:latin typeface="Glacial Indifference" charset="0"/>
                <a:ea typeface="Glacial Indifference" charset="0"/>
                <a:cs typeface="Glacial Indifference" charset="0"/>
              </a:rPr>
              <a:t>walking into</a:t>
            </a:r>
            <a:r>
              <a:rPr lang="en-US" sz="1100" b="1" dirty="0" smtClean="0">
                <a:solidFill>
                  <a:schemeClr val="bg1"/>
                </a:solidFill>
                <a:latin typeface="Glacial Indifference" charset="0"/>
                <a:ea typeface="Glacial Indifference" charset="0"/>
                <a:cs typeface="Glacial Indifference" charset="0"/>
              </a:rPr>
              <a:t> </a:t>
            </a:r>
            <a:r>
              <a:rPr lang="en-US" sz="1100" dirty="0" smtClean="0">
                <a:solidFill>
                  <a:schemeClr val="bg1"/>
                </a:solidFill>
                <a:latin typeface="Glacial Indifference" charset="0"/>
                <a:ea typeface="Glacial Indifference" charset="0"/>
                <a:cs typeface="Glacial Indifference" charset="0"/>
              </a:rPr>
              <a:t>a local boutique </a:t>
            </a:r>
            <a:r>
              <a:rPr lang="en-US" sz="1600" b="1" dirty="0" smtClean="0">
                <a:solidFill>
                  <a:schemeClr val="bg1"/>
                </a:solidFill>
                <a:latin typeface="Glacial Indifference" charset="0"/>
                <a:ea typeface="Glacial Indifference" charset="0"/>
                <a:cs typeface="Glacial Indifference" charset="0"/>
              </a:rPr>
              <a:t>gym</a:t>
            </a:r>
            <a:r>
              <a:rPr lang="en-US" sz="1100"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on a per-session basis </a:t>
            </a:r>
            <a:r>
              <a:rPr lang="en-US" sz="1100" dirty="0" smtClean="0">
                <a:solidFill>
                  <a:schemeClr val="bg1"/>
                </a:solidFill>
                <a:latin typeface="Glacial Indifference" charset="0"/>
                <a:ea typeface="Glacial Indifference" charset="0"/>
                <a:cs typeface="Glacial Indifference" charset="0"/>
              </a:rPr>
              <a:t>or by using a digital fitness app outside, in a hotel </a:t>
            </a:r>
            <a:r>
              <a:rPr lang="mr-IN" sz="1100"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or almost anywhere for that matter ”</a:t>
            </a:r>
            <a:endParaRPr lang="en-US" sz="1100" dirty="0">
              <a:solidFill>
                <a:schemeClr val="bg1"/>
              </a:solidFill>
              <a:latin typeface="Glacial Indifference" charset="0"/>
              <a:ea typeface="Glacial Indifference" charset="0"/>
              <a:cs typeface="Glacial Indifference" charset="0"/>
            </a:endParaRPr>
          </a:p>
        </p:txBody>
      </p:sp>
      <p:sp>
        <p:nvSpPr>
          <p:cNvPr id="17" name="Shape 75"/>
          <p:cNvSpPr txBox="1"/>
          <p:nvPr/>
        </p:nvSpPr>
        <p:spPr>
          <a:xfrm>
            <a:off x="4772823" y="3554675"/>
            <a:ext cx="3146700" cy="33873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dirty="0">
                <a:solidFill>
                  <a:schemeClr val="bg1"/>
                </a:solidFill>
                <a:latin typeface="Glacial Indifference" charset="0"/>
                <a:ea typeface="Glacial Indifference" charset="0"/>
                <a:cs typeface="Glacial Indifference" charset="0"/>
                <a:sym typeface="Montserrat Light"/>
              </a:rPr>
              <a:t>Adam Zeitsiff, CIO - Gold’s Gym International</a:t>
            </a:r>
            <a:endParaRPr sz="1000" dirty="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None/>
            </a:pPr>
            <a:r>
              <a:rPr lang="en" sz="600" dirty="0">
                <a:solidFill>
                  <a:schemeClr val="bg1"/>
                </a:solidFill>
                <a:latin typeface="Glacial Indifference" charset="0"/>
                <a:ea typeface="Glacial Indifference" charset="0"/>
                <a:cs typeface="Glacial Indifference" charset="0"/>
                <a:sym typeface="Montserrat Light"/>
              </a:rPr>
              <a:t>January 2018</a:t>
            </a:r>
            <a:endParaRPr sz="600" dirty="0">
              <a:solidFill>
                <a:schemeClr val="bg1"/>
              </a:solidFill>
              <a:latin typeface="Glacial Indifference" charset="0"/>
              <a:ea typeface="Glacial Indifference" charset="0"/>
              <a:cs typeface="Glacial Indifference" charset="0"/>
              <a:sym typeface="Montserrat Light"/>
            </a:endParaRPr>
          </a:p>
        </p:txBody>
      </p:sp>
      <p:sp>
        <p:nvSpPr>
          <p:cNvPr id="18" name="Rectangle 17"/>
          <p:cNvSpPr/>
          <p:nvPr/>
        </p:nvSpPr>
        <p:spPr>
          <a:xfrm>
            <a:off x="457200" y="457200"/>
            <a:ext cx="3678373" cy="830997"/>
          </a:xfrm>
          <a:prstGeom prst="rect">
            <a:avLst/>
          </a:prstGeom>
        </p:spPr>
        <p:txBody>
          <a:bodyPr wrap="square">
            <a:spAutoFit/>
          </a:bodyPr>
          <a:lstStyle/>
          <a:p>
            <a:pPr lvl="0"/>
            <a:r>
              <a:rPr lang="en-US" sz="2400" b="1" dirty="0" smtClean="0">
                <a:solidFill>
                  <a:schemeClr val="bg1"/>
                </a:solidFill>
                <a:latin typeface="Glacial Indifference" charset="0"/>
                <a:ea typeface="Glacial Indifference" charset="0"/>
                <a:cs typeface="Glacial Indifference" charset="0"/>
                <a:sym typeface="Montserrat Light"/>
              </a:rPr>
              <a:t>The industry is taking notice</a:t>
            </a:r>
            <a:endParaRPr lang="en" sz="2400" b="1" dirty="0">
              <a:solidFill>
                <a:schemeClr val="bg1"/>
              </a:solidFill>
              <a:latin typeface="Glacial Indifference" charset="0"/>
              <a:ea typeface="Glacial Indifference" charset="0"/>
              <a:cs typeface="Glacial Indifference" charset="0"/>
              <a:sym typeface="Montserrat Light"/>
            </a:endParaRPr>
          </a:p>
        </p:txBody>
      </p:sp>
      <p:sp>
        <p:nvSpPr>
          <p:cNvPr id="11" name="TextBox 10"/>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pic>
        <p:nvPicPr>
          <p:cNvPr id="13" name="Picture 12"/>
          <p:cNvPicPr>
            <a:picLocks noChangeAspect="1"/>
          </p:cNvPicPr>
          <p:nvPr/>
        </p:nvPicPr>
        <p:blipFill>
          <a:blip r:embed="rId4">
            <a:lum bright="92000"/>
          </a:blip>
          <a:stretch>
            <a:fillRect/>
          </a:stretch>
        </p:blipFill>
        <p:spPr>
          <a:xfrm rot="10800000">
            <a:off x="4592773" y="501227"/>
            <a:ext cx="851438" cy="851438"/>
          </a:xfrm>
          <a:prstGeom prst="rect">
            <a:avLst/>
          </a:prstGeom>
          <a:noFill/>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916082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20" name="Picture 19"/>
          <p:cNvPicPr>
            <a:picLocks noChangeAspect="1"/>
          </p:cNvPicPr>
          <p:nvPr/>
        </p:nvPicPr>
        <p:blipFill rotWithShape="1">
          <a:blip r:embed="rId3"/>
          <a:srcRect t="10710" r="642" b="6073"/>
          <a:stretch/>
        </p:blipFill>
        <p:spPr>
          <a:xfrm flipH="1">
            <a:off x="0" y="0"/>
            <a:ext cx="9159498" cy="5143500"/>
          </a:xfrm>
          <a:prstGeom prst="rect">
            <a:avLst/>
          </a:prstGeom>
        </p:spPr>
      </p:pic>
      <p:sp>
        <p:nvSpPr>
          <p:cNvPr id="15" name="Rounded Rectangle 14"/>
          <p:cNvSpPr/>
          <p:nvPr/>
        </p:nvSpPr>
        <p:spPr>
          <a:xfrm>
            <a:off x="4408768" y="-12280"/>
            <a:ext cx="4762500" cy="5151057"/>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8</a:t>
            </a:fld>
            <a:endParaRPr dirty="0">
              <a:solidFill>
                <a:schemeClr val="bg1"/>
              </a:solidFill>
              <a:latin typeface="Montserrat" charset="0"/>
              <a:ea typeface="Montserrat" charset="0"/>
              <a:cs typeface="Montserrat" charset="0"/>
            </a:endParaRPr>
          </a:p>
        </p:txBody>
      </p:sp>
      <p:sp>
        <p:nvSpPr>
          <p:cNvPr id="16" name="TextBox 15"/>
          <p:cNvSpPr txBox="1"/>
          <p:nvPr/>
        </p:nvSpPr>
        <p:spPr>
          <a:xfrm>
            <a:off x="4768012" y="1246027"/>
            <a:ext cx="4044011" cy="1785104"/>
          </a:xfrm>
          <a:prstGeom prst="rect">
            <a:avLst/>
          </a:prstGeom>
          <a:noFill/>
        </p:spPr>
        <p:txBody>
          <a:bodyPr wrap="square" rtlCol="0">
            <a:spAutoFit/>
          </a:bodyPr>
          <a:lstStyle/>
          <a:p>
            <a:r>
              <a:rPr lang="en-US" sz="1100" smtClean="0">
                <a:solidFill>
                  <a:schemeClr val="bg1"/>
                </a:solidFill>
                <a:latin typeface="Glacial Indifference" charset="0"/>
                <a:ea typeface="Glacial Indifference" charset="0"/>
                <a:cs typeface="Glacial Indifference" charset="0"/>
              </a:rPr>
              <a:t>… </a:t>
            </a:r>
            <a:r>
              <a:rPr lang="en-US" sz="1100" dirty="0" smtClean="0">
                <a:solidFill>
                  <a:schemeClr val="bg1"/>
                </a:solidFill>
                <a:latin typeface="Glacial Indifference" charset="0"/>
                <a:ea typeface="Glacial Indifference" charset="0"/>
                <a:cs typeface="Glacial Indifference" charset="0"/>
              </a:rPr>
              <a:t>People, especially millennials, are searching for </a:t>
            </a:r>
            <a:r>
              <a:rPr lang="en-US" b="1" dirty="0" smtClean="0">
                <a:solidFill>
                  <a:schemeClr val="bg1"/>
                </a:solidFill>
                <a:latin typeface="Glacial Indifference" charset="0"/>
                <a:ea typeface="Glacial Indifference" charset="0"/>
                <a:cs typeface="Glacial Indifference" charset="0"/>
              </a:rPr>
              <a:t>personalized experiences</a:t>
            </a:r>
            <a:r>
              <a:rPr lang="en-US" sz="1100" b="1"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everywhere they go</a:t>
            </a:r>
            <a:r>
              <a:rPr lang="en-US" sz="1100" b="1"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and that includes looking for unique fitness and workout experiences with a small group of people they connect with on a personal level. Even if they’re traveling or away from home, they expect to be able to keep that routine by </a:t>
            </a:r>
            <a:r>
              <a:rPr lang="en-US" b="1" dirty="0" smtClean="0">
                <a:solidFill>
                  <a:schemeClr val="bg1"/>
                </a:solidFill>
                <a:latin typeface="Glacial Indifference" charset="0"/>
                <a:ea typeface="Glacial Indifference" charset="0"/>
                <a:cs typeface="Glacial Indifference" charset="0"/>
              </a:rPr>
              <a:t>walking into</a:t>
            </a:r>
            <a:r>
              <a:rPr lang="en-US" sz="1100" b="1" dirty="0" smtClean="0">
                <a:solidFill>
                  <a:schemeClr val="bg1"/>
                </a:solidFill>
                <a:latin typeface="Glacial Indifference" charset="0"/>
                <a:ea typeface="Glacial Indifference" charset="0"/>
                <a:cs typeface="Glacial Indifference" charset="0"/>
              </a:rPr>
              <a:t> </a:t>
            </a:r>
            <a:r>
              <a:rPr lang="en-US" sz="1100" dirty="0" smtClean="0">
                <a:solidFill>
                  <a:schemeClr val="bg1"/>
                </a:solidFill>
                <a:latin typeface="Glacial Indifference" charset="0"/>
                <a:ea typeface="Glacial Indifference" charset="0"/>
                <a:cs typeface="Glacial Indifference" charset="0"/>
              </a:rPr>
              <a:t>a local boutique </a:t>
            </a:r>
            <a:r>
              <a:rPr lang="en-US" sz="1600" b="1" dirty="0" smtClean="0">
                <a:solidFill>
                  <a:schemeClr val="bg1"/>
                </a:solidFill>
                <a:latin typeface="Glacial Indifference" charset="0"/>
                <a:ea typeface="Glacial Indifference" charset="0"/>
                <a:cs typeface="Glacial Indifference" charset="0"/>
              </a:rPr>
              <a:t>gym</a:t>
            </a:r>
            <a:r>
              <a:rPr lang="en-US" sz="1100"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on a per-session basis </a:t>
            </a:r>
            <a:r>
              <a:rPr lang="en-US" sz="1100" dirty="0" smtClean="0">
                <a:solidFill>
                  <a:schemeClr val="bg1"/>
                </a:solidFill>
                <a:latin typeface="Glacial Indifference" charset="0"/>
                <a:ea typeface="Glacial Indifference" charset="0"/>
                <a:cs typeface="Glacial Indifference" charset="0"/>
              </a:rPr>
              <a:t>or by using a digital fitness app outside, in a hotel </a:t>
            </a:r>
            <a:r>
              <a:rPr lang="mr-IN" sz="1100"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or almost anywhere for that matter ”</a:t>
            </a:r>
            <a:endParaRPr lang="en-US" sz="1100" dirty="0">
              <a:solidFill>
                <a:schemeClr val="bg1"/>
              </a:solidFill>
              <a:latin typeface="Glacial Indifference" charset="0"/>
              <a:ea typeface="Glacial Indifference" charset="0"/>
              <a:cs typeface="Glacial Indifference" charset="0"/>
            </a:endParaRPr>
          </a:p>
        </p:txBody>
      </p:sp>
      <p:sp>
        <p:nvSpPr>
          <p:cNvPr id="17" name="Shape 75"/>
          <p:cNvSpPr txBox="1"/>
          <p:nvPr/>
        </p:nvSpPr>
        <p:spPr>
          <a:xfrm>
            <a:off x="4772823" y="3554675"/>
            <a:ext cx="3146700" cy="33873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dirty="0">
                <a:solidFill>
                  <a:schemeClr val="bg1"/>
                </a:solidFill>
                <a:latin typeface="Glacial Indifference" charset="0"/>
                <a:ea typeface="Glacial Indifference" charset="0"/>
                <a:cs typeface="Glacial Indifference" charset="0"/>
                <a:sym typeface="Montserrat Light"/>
              </a:rPr>
              <a:t>Adam Zeitsiff, CIO - Gold’s Gym International</a:t>
            </a:r>
            <a:endParaRPr sz="1000" dirty="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None/>
            </a:pPr>
            <a:r>
              <a:rPr lang="en" sz="600" dirty="0">
                <a:solidFill>
                  <a:schemeClr val="bg1"/>
                </a:solidFill>
                <a:latin typeface="Glacial Indifference" charset="0"/>
                <a:ea typeface="Glacial Indifference" charset="0"/>
                <a:cs typeface="Glacial Indifference" charset="0"/>
                <a:sym typeface="Montserrat Light"/>
              </a:rPr>
              <a:t>January 2018</a:t>
            </a:r>
            <a:endParaRPr sz="600" dirty="0">
              <a:solidFill>
                <a:schemeClr val="bg1"/>
              </a:solidFill>
              <a:latin typeface="Glacial Indifference" charset="0"/>
              <a:ea typeface="Glacial Indifference" charset="0"/>
              <a:cs typeface="Glacial Indifference" charset="0"/>
              <a:sym typeface="Montserrat Light"/>
            </a:endParaRPr>
          </a:p>
        </p:txBody>
      </p:sp>
      <p:sp>
        <p:nvSpPr>
          <p:cNvPr id="18" name="Rectangle 17"/>
          <p:cNvSpPr/>
          <p:nvPr/>
        </p:nvSpPr>
        <p:spPr>
          <a:xfrm>
            <a:off x="457200" y="457200"/>
            <a:ext cx="3678373" cy="830997"/>
          </a:xfrm>
          <a:prstGeom prst="rect">
            <a:avLst/>
          </a:prstGeom>
        </p:spPr>
        <p:txBody>
          <a:bodyPr wrap="square">
            <a:spAutoFit/>
          </a:bodyPr>
          <a:lstStyle/>
          <a:p>
            <a:pPr lvl="0"/>
            <a:r>
              <a:rPr lang="en-US" sz="2400" b="1" dirty="0" smtClean="0">
                <a:solidFill>
                  <a:schemeClr val="bg1"/>
                </a:solidFill>
                <a:latin typeface="Glacial Indifference" charset="0"/>
                <a:ea typeface="Glacial Indifference" charset="0"/>
                <a:cs typeface="Glacial Indifference" charset="0"/>
                <a:sym typeface="Montserrat Light"/>
              </a:rPr>
              <a:t>The industry is taking notice</a:t>
            </a:r>
            <a:endParaRPr lang="en" sz="2400" b="1" dirty="0">
              <a:solidFill>
                <a:schemeClr val="bg1"/>
              </a:solidFill>
              <a:latin typeface="Glacial Indifference" charset="0"/>
              <a:ea typeface="Glacial Indifference" charset="0"/>
              <a:cs typeface="Glacial Indifference" charset="0"/>
              <a:sym typeface="Montserrat Light"/>
            </a:endParaRPr>
          </a:p>
        </p:txBody>
      </p:sp>
      <p:sp>
        <p:nvSpPr>
          <p:cNvPr id="11" name="TextBox 10"/>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cxnSp>
        <p:nvCxnSpPr>
          <p:cNvPr id="10" name="Straight Connector 9"/>
          <p:cNvCxnSpPr/>
          <p:nvPr/>
        </p:nvCxnSpPr>
        <p:spPr>
          <a:xfrm>
            <a:off x="4901731" y="3347240"/>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69881" y="869943"/>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lum bright="92000"/>
          </a:blip>
          <a:stretch>
            <a:fillRect/>
          </a:stretch>
        </p:blipFill>
        <p:spPr>
          <a:xfrm>
            <a:off x="7688072" y="2921521"/>
            <a:ext cx="851438" cy="851438"/>
          </a:xfrm>
          <a:prstGeom prst="rect">
            <a:avLst/>
          </a:prstGeom>
          <a:noFill/>
        </p:spPr>
      </p:pic>
      <p:pic>
        <p:nvPicPr>
          <p:cNvPr id="13" name="Picture 12"/>
          <p:cNvPicPr>
            <a:picLocks noChangeAspect="1"/>
          </p:cNvPicPr>
          <p:nvPr/>
        </p:nvPicPr>
        <p:blipFill>
          <a:blip r:embed="rId4">
            <a:lum bright="92000"/>
          </a:blip>
          <a:stretch>
            <a:fillRect/>
          </a:stretch>
        </p:blipFill>
        <p:spPr>
          <a:xfrm rot="10800000">
            <a:off x="4592773" y="366756"/>
            <a:ext cx="851438" cy="851438"/>
          </a:xfrm>
          <a:prstGeom prst="rect">
            <a:avLst/>
          </a:prstGeom>
          <a:noFill/>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719783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10710" r="642" b="6073"/>
          <a:stretch/>
        </p:blipFill>
        <p:spPr>
          <a:xfrm flipH="1">
            <a:off x="0" y="0"/>
            <a:ext cx="9159498" cy="5143500"/>
          </a:xfrm>
          <a:prstGeom prst="rect">
            <a:avLst/>
          </a:prstGeom>
        </p:spPr>
      </p:pic>
      <p:sp>
        <p:nvSpPr>
          <p:cNvPr id="8" name="Rounded Rectangle 7"/>
          <p:cNvSpPr/>
          <p:nvPr/>
        </p:nvSpPr>
        <p:spPr>
          <a:xfrm>
            <a:off x="0" y="410024"/>
            <a:ext cx="9171268" cy="1038004"/>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a:xfrm>
            <a:off x="8498096"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9</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829159" y="621418"/>
            <a:ext cx="2371241" cy="584775"/>
          </a:xfrm>
          <a:prstGeom prst="rect">
            <a:avLst/>
          </a:prstGeom>
          <a:noFill/>
        </p:spPr>
        <p:txBody>
          <a:bodyPr wrap="square" rtlCol="0">
            <a:spAutoFit/>
          </a:bodyPr>
          <a:lstStyle/>
          <a:p>
            <a:r>
              <a:rPr lang="en-US" sz="3200" b="1" dirty="0" smtClean="0">
                <a:solidFill>
                  <a:schemeClr val="bg1"/>
                </a:solidFill>
                <a:latin typeface="Glacial Indifference" charset="0"/>
                <a:ea typeface="Glacial Indifference" charset="0"/>
                <a:cs typeface="Glacial Indifference" charset="0"/>
              </a:rPr>
              <a:t>What if…</a:t>
            </a:r>
            <a:endParaRPr lang="en-US" sz="3200" b="1" dirty="0">
              <a:solidFill>
                <a:schemeClr val="bg1"/>
              </a:solidFill>
              <a:latin typeface="Glacial Indifference" charset="0"/>
              <a:ea typeface="Glacial Indifference" charset="0"/>
              <a:cs typeface="Glacial Indifference" charset="0"/>
            </a:endParaRPr>
          </a:p>
        </p:txBody>
      </p:sp>
      <p:sp>
        <p:nvSpPr>
          <p:cNvPr id="5" name="Rectangle 4"/>
          <p:cNvSpPr/>
          <p:nvPr/>
        </p:nvSpPr>
        <p:spPr>
          <a:xfrm>
            <a:off x="1828800" y="2280100"/>
            <a:ext cx="5486400" cy="1015663"/>
          </a:xfrm>
          <a:prstGeom prst="rect">
            <a:avLst/>
          </a:prstGeom>
        </p:spPr>
        <p:txBody>
          <a:bodyPr wrap="square">
            <a:spAutoFit/>
          </a:bodyPr>
          <a:lstStyle/>
          <a:p>
            <a:pPr algn="r"/>
            <a:r>
              <a:rPr lang="en-US" sz="2000" dirty="0">
                <a:solidFill>
                  <a:schemeClr val="bg1"/>
                </a:solidFill>
                <a:latin typeface="Glacial Indifference" charset="0"/>
                <a:ea typeface="Glacial Indifference" charset="0"/>
                <a:cs typeface="Glacial Indifference" charset="0"/>
              </a:rPr>
              <a:t>there were a solution that offered consumers the flexibility they expect while enabling facilities to deliver profitably?</a:t>
            </a:r>
          </a:p>
        </p:txBody>
      </p:sp>
      <p:sp>
        <p:nvSpPr>
          <p:cNvPr id="10" name="TextBox 9"/>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cxnSp>
        <p:nvCxnSpPr>
          <p:cNvPr id="13" name="Straight Connector 12"/>
          <p:cNvCxnSpPr/>
          <p:nvPr/>
        </p:nvCxnSpPr>
        <p:spPr>
          <a:xfrm>
            <a:off x="2926080" y="3781192"/>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17969528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12182</TotalTime>
  <Words>6753</Words>
  <Application>Microsoft Macintosh PowerPoint</Application>
  <PresentationFormat>On-screen Show (16:9)</PresentationFormat>
  <Paragraphs>1030</Paragraphs>
  <Slides>53</Slides>
  <Notes>53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8" baseType="lpstr">
      <vt:lpstr>Alternate Gothic No3 D</vt:lpstr>
      <vt:lpstr>Avenir Book</vt:lpstr>
      <vt:lpstr>Gill Sans</vt:lpstr>
      <vt:lpstr>Gill Sans Light</vt:lpstr>
      <vt:lpstr>Glacial Indifference</vt:lpstr>
      <vt:lpstr>Montserrat</vt:lpstr>
      <vt:lpstr>Montserrat ExtraLight</vt:lpstr>
      <vt:lpstr>Montserrat Light</vt:lpstr>
      <vt:lpstr>Montserrat Medium</vt:lpstr>
      <vt:lpstr>Montserrat SemiBold</vt:lpstr>
      <vt:lpstr>MuseoSans</vt:lpstr>
      <vt:lpstr>Wingdings</vt:lpstr>
      <vt:lpstr>Arial</vt:lpstr>
      <vt:lpstr>Simple Light</vt:lpstr>
      <vt:lpstr>think-cell Slide</vt:lpstr>
      <vt:lpstr>WHEREVER, WHENEVER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WORKOUT WHEREVER, WHENEVER.  JUST…</vt:lpstr>
      <vt:lpstr>WORKOUT WHEREVER, WHENEVER.</vt:lpstr>
      <vt:lpstr>WORKOUT WHEREVER, WHENEVER.   JUST…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Wherever, whenever.</dc:title>
  <dc:creator>Kevin Batista</dc:creator>
  <cp:lastModifiedBy>Jacob Podell</cp:lastModifiedBy>
  <cp:revision>288</cp:revision>
  <cp:lastPrinted>2018-04-09T12:37:23Z</cp:lastPrinted>
  <dcterms:modified xsi:type="dcterms:W3CDTF">2018-04-14T21:19:04Z</dcterms:modified>
</cp:coreProperties>
</file>